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8"/>
  </p:notesMasterIdLst>
  <p:handoutMasterIdLst>
    <p:handoutMasterId r:id="rId79"/>
  </p:handoutMasterIdLst>
  <p:sldIdLst>
    <p:sldId id="268" r:id="rId10"/>
    <p:sldId id="459" r:id="rId11"/>
    <p:sldId id="460" r:id="rId12"/>
    <p:sldId id="883" r:id="rId13"/>
    <p:sldId id="864" r:id="rId14"/>
    <p:sldId id="865" r:id="rId15"/>
    <p:sldId id="866" r:id="rId16"/>
    <p:sldId id="867" r:id="rId17"/>
    <p:sldId id="884" r:id="rId18"/>
    <p:sldId id="887" r:id="rId19"/>
    <p:sldId id="888" r:id="rId20"/>
    <p:sldId id="509" r:id="rId21"/>
    <p:sldId id="489" r:id="rId22"/>
    <p:sldId id="868" r:id="rId23"/>
    <p:sldId id="869" r:id="rId24"/>
    <p:sldId id="870" r:id="rId25"/>
    <p:sldId id="871" r:id="rId26"/>
    <p:sldId id="874" r:id="rId27"/>
    <p:sldId id="875" r:id="rId28"/>
    <p:sldId id="885" r:id="rId29"/>
    <p:sldId id="886" r:id="rId30"/>
    <p:sldId id="876" r:id="rId31"/>
    <p:sldId id="681" r:id="rId32"/>
    <p:sldId id="697" r:id="rId33"/>
    <p:sldId id="690" r:id="rId34"/>
    <p:sldId id="691" r:id="rId35"/>
    <p:sldId id="695" r:id="rId36"/>
    <p:sldId id="701" r:id="rId37"/>
    <p:sldId id="702" r:id="rId38"/>
    <p:sldId id="703" r:id="rId39"/>
    <p:sldId id="704" r:id="rId40"/>
    <p:sldId id="705" r:id="rId41"/>
    <p:sldId id="706" r:id="rId42"/>
    <p:sldId id="707" r:id="rId43"/>
    <p:sldId id="708" r:id="rId44"/>
    <p:sldId id="709" r:id="rId45"/>
    <p:sldId id="718" r:id="rId46"/>
    <p:sldId id="719" r:id="rId47"/>
    <p:sldId id="720" r:id="rId48"/>
    <p:sldId id="723" r:id="rId49"/>
    <p:sldId id="724" r:id="rId50"/>
    <p:sldId id="725" r:id="rId51"/>
    <p:sldId id="830" r:id="rId52"/>
    <p:sldId id="831" r:id="rId53"/>
    <p:sldId id="862" r:id="rId54"/>
    <p:sldId id="878" r:id="rId55"/>
    <p:sldId id="879" r:id="rId56"/>
    <p:sldId id="880" r:id="rId57"/>
    <p:sldId id="894" r:id="rId58"/>
    <p:sldId id="872" r:id="rId59"/>
    <p:sldId id="891" r:id="rId60"/>
    <p:sldId id="881" r:id="rId61"/>
    <p:sldId id="873" r:id="rId62"/>
    <p:sldId id="892" r:id="rId63"/>
    <p:sldId id="732" r:id="rId64"/>
    <p:sldId id="890" r:id="rId65"/>
    <p:sldId id="882" r:id="rId66"/>
    <p:sldId id="677" r:id="rId67"/>
    <p:sldId id="673" r:id="rId68"/>
    <p:sldId id="496" r:id="rId69"/>
    <p:sldId id="589" r:id="rId70"/>
    <p:sldId id="735" r:id="rId71"/>
    <p:sldId id="739" r:id="rId72"/>
    <p:sldId id="736" r:id="rId73"/>
    <p:sldId id="737" r:id="rId74"/>
    <p:sldId id="738" r:id="rId75"/>
    <p:sldId id="893" r:id="rId76"/>
    <p:sldId id="674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83"/>
            <p14:sldId id="864"/>
            <p14:sldId id="865"/>
            <p14:sldId id="866"/>
            <p14:sldId id="867"/>
            <p14:sldId id="884"/>
            <p14:sldId id="887"/>
            <p14:sldId id="888"/>
            <p14:sldId id="509"/>
            <p14:sldId id="489"/>
            <p14:sldId id="868"/>
            <p14:sldId id="869"/>
            <p14:sldId id="870"/>
            <p14:sldId id="871"/>
            <p14:sldId id="874"/>
            <p14:sldId id="875"/>
            <p14:sldId id="885"/>
            <p14:sldId id="886"/>
            <p14:sldId id="876"/>
            <p14:sldId id="681"/>
            <p14:sldId id="697"/>
            <p14:sldId id="690"/>
            <p14:sldId id="691"/>
            <p14:sldId id="695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8"/>
            <p14:sldId id="719"/>
            <p14:sldId id="720"/>
            <p14:sldId id="723"/>
            <p14:sldId id="724"/>
            <p14:sldId id="725"/>
            <p14:sldId id="830"/>
            <p14:sldId id="831"/>
            <p14:sldId id="862"/>
            <p14:sldId id="878"/>
            <p14:sldId id="879"/>
            <p14:sldId id="880"/>
            <p14:sldId id="894"/>
            <p14:sldId id="872"/>
            <p14:sldId id="891"/>
            <p14:sldId id="881"/>
            <p14:sldId id="873"/>
            <p14:sldId id="892"/>
            <p14:sldId id="732"/>
            <p14:sldId id="890"/>
            <p14:sldId id="882"/>
            <p14:sldId id="677"/>
            <p14:sldId id="673"/>
            <p14:sldId id="496"/>
            <p14:sldId id="589"/>
            <p14:sldId id="735"/>
            <p14:sldId id="739"/>
            <p14:sldId id="736"/>
            <p14:sldId id="737"/>
            <p14:sldId id="738"/>
            <p14:sldId id="893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1573" autoAdjust="0"/>
  </p:normalViewPr>
  <p:slideViewPr>
    <p:cSldViewPr snapToGrid="0">
      <p:cViewPr varScale="1">
        <p:scale>
          <a:sx n="82" d="100"/>
          <a:sy n="82" d="100"/>
        </p:scale>
        <p:origin x="176" y="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tableStyles" Target="tableStyle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viewProps" Target="viewProp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51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29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6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3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91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6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4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2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05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6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48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99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71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44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24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1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00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00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19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923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73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03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2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3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21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405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61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58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60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671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201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553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220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258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803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9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1118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15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26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74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3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46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131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27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611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599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43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803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544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053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220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956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220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7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4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7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Python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Optional Type Hints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2F1F71-3036-C34A-8BFE-4CA1CE657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844783"/>
              </p:ext>
            </p:extLst>
          </p:nvPr>
        </p:nvGraphicFramePr>
        <p:xfrm>
          <a:off x="936977" y="2340684"/>
          <a:ext cx="6683022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27674">
                  <a:extLst>
                    <a:ext uri="{9D8B030D-6E8A-4147-A177-3AD203B41FA5}">
                      <a16:colId xmlns:a16="http://schemas.microsoft.com/office/drawing/2014/main" val="3654152668"/>
                    </a:ext>
                  </a:extLst>
                </a:gridCol>
                <a:gridCol w="2227674">
                  <a:extLst>
                    <a:ext uri="{9D8B030D-6E8A-4147-A177-3AD203B41FA5}">
                      <a16:colId xmlns:a16="http://schemas.microsoft.com/office/drawing/2014/main" val="3408625014"/>
                    </a:ext>
                  </a:extLst>
                </a:gridCol>
                <a:gridCol w="2227674">
                  <a:extLst>
                    <a:ext uri="{9D8B030D-6E8A-4147-A177-3AD203B41FA5}">
                      <a16:colId xmlns:a16="http://schemas.microsoft.com/office/drawing/2014/main" val="1928191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If you need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type: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2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“hello world”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4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0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76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integer or 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42 or 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50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True,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45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 returns None or no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285994"/>
                  </a:ext>
                </a:extLst>
              </a:tr>
            </a:tbl>
          </a:graphicData>
        </a:graphic>
      </p:graphicFrame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AA45457-A2EE-9142-A246-FC1251738F90}"/>
              </a:ext>
            </a:extLst>
          </p:cNvPr>
          <p:cNvSpPr txBox="1">
            <a:spLocks/>
          </p:cNvSpPr>
          <p:nvPr/>
        </p:nvSpPr>
        <p:spPr>
          <a:xfrm>
            <a:off x="450032" y="1075764"/>
            <a:ext cx="8396336" cy="22250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Type hints specify the data type of variables, parameters and the value returned by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81172" y="5295864"/>
            <a:ext cx="3938827" cy="817423"/>
          </a:xfrm>
          <a:prstGeom prst="wedgeRoundRectCallout">
            <a:avLst>
              <a:gd name="adj1" fmla="val -36192"/>
              <a:gd name="adj2" fmla="val -786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We’ll look at many other types, including user defined types</a:t>
            </a:r>
          </a:p>
        </p:txBody>
      </p:sp>
    </p:spTree>
    <p:extLst>
      <p:ext uri="{BB962C8B-B14F-4D97-AF65-F5344CB8AC3E}">
        <p14:creationId xmlns:p14="http://schemas.microsoft.com/office/powerpoint/2010/main" val="338368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AEE876-9BCE-A040-B294-C1AE26D8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2" y="1913230"/>
            <a:ext cx="8826562" cy="40241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specify type hints?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AA45457-A2EE-9142-A246-FC1251738F90}"/>
              </a:ext>
            </a:extLst>
          </p:cNvPr>
          <p:cNvSpPr txBox="1">
            <a:spLocks/>
          </p:cNvSpPr>
          <p:nvPr/>
        </p:nvSpPr>
        <p:spPr>
          <a:xfrm>
            <a:off x="450032" y="1075764"/>
            <a:ext cx="8396336" cy="22250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Type hints help to document the code and automatically detect problems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027832" y="4741334"/>
            <a:ext cx="2050852" cy="1193302"/>
          </a:xfrm>
          <a:prstGeom prst="wedgeRoundRectCallout">
            <a:avLst>
              <a:gd name="adj1" fmla="val -64089"/>
              <a:gd name="adj2" fmla="val 221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Identified two problems without running the code!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ADB3762-7951-7748-9137-A6F8000E03DC}"/>
              </a:ext>
            </a:extLst>
          </p:cNvPr>
          <p:cNvSpPr/>
          <p:nvPr/>
        </p:nvSpPr>
        <p:spPr>
          <a:xfrm>
            <a:off x="4710914" y="1665959"/>
            <a:ext cx="2773619" cy="685984"/>
          </a:xfrm>
          <a:prstGeom prst="wedgeRoundRectCallout">
            <a:avLst>
              <a:gd name="adj1" fmla="val -94486"/>
              <a:gd name="adj2" fmla="val 366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Factorial() expects one int and returns an int</a:t>
            </a:r>
          </a:p>
        </p:txBody>
      </p:sp>
    </p:spTree>
    <p:extLst>
      <p:ext uri="{BB962C8B-B14F-4D97-AF65-F5344CB8AC3E}">
        <p14:creationId xmlns:p14="http://schemas.microsoft.com/office/powerpoint/2010/main" val="112488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614389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reserves some words that can’t be used as names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keywords (reserved words)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05390"/>
              </p:ext>
            </p:extLst>
          </p:nvPr>
        </p:nvGraphicFramePr>
        <p:xfrm>
          <a:off x="769855" y="2083441"/>
          <a:ext cx="762496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assert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break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continue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elif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else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except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exec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finally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global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lamba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nonlocal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pass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raise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try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while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yield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75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Statements allow us to tell Python what we want to do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 of statements</a:t>
            </a: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 Python interpreter (REPL) evaluates statements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Statements don’t produce results 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Python interpreter doesn’t print anything after statements</a:t>
            </a: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33DB5-1996-7040-AAB9-D5BCB3CD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20" y="2207414"/>
            <a:ext cx="4009541" cy="28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618C34-2B10-6B44-996E-EEB50355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3" y="2135972"/>
            <a:ext cx="2760205" cy="388095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200185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Expressions are combinations of values, variables, and function calls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543328" y="2083401"/>
            <a:ext cx="3809932" cy="524485"/>
          </a:xfrm>
          <a:prstGeom prst="wedgeRoundRectCallout">
            <a:avLst>
              <a:gd name="adj1" fmla="val -60300"/>
              <a:gd name="adj2" fmla="val 239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is a statement so no output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328713" y="2938524"/>
            <a:ext cx="3212254" cy="396751"/>
          </a:xfrm>
          <a:prstGeom prst="wedgeRoundRectCallout">
            <a:avLst>
              <a:gd name="adj1" fmla="val -75774"/>
              <a:gd name="adj2" fmla="val 25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Evaluate the expression cnt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674743" y="4085256"/>
            <a:ext cx="3064723" cy="434920"/>
          </a:xfrm>
          <a:prstGeom prst="wedgeRoundRectCallout">
            <a:avLst>
              <a:gd name="adj1" fmla="val -59441"/>
              <a:gd name="adj2" fmla="val -339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Call 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len</a:t>
            </a:r>
            <a:r>
              <a:rPr lang="en-US" sz="2000" dirty="0">
                <a:solidFill>
                  <a:schemeClr val="bg1"/>
                </a:solidFill>
              </a:rPr>
              <a:t> function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8776ACE-4712-9642-8769-EC6561A8879F}"/>
              </a:ext>
            </a:extLst>
          </p:cNvPr>
          <p:cNvSpPr/>
          <p:nvPr/>
        </p:nvSpPr>
        <p:spPr>
          <a:xfrm>
            <a:off x="2959967" y="5185159"/>
            <a:ext cx="2887677" cy="396751"/>
          </a:xfrm>
          <a:prstGeom prst="wedgeRoundRectCallout">
            <a:avLst>
              <a:gd name="adj1" fmla="val -60335"/>
              <a:gd name="adj2" fmla="val -53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Evaluate the expression</a:t>
            </a:r>
          </a:p>
        </p:txBody>
      </p:sp>
    </p:spTree>
    <p:extLst>
      <p:ext uri="{BB962C8B-B14F-4D97-AF65-F5344CB8AC3E}">
        <p14:creationId xmlns:p14="http://schemas.microsoft.com/office/powerpoint/2010/main" val="231743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729609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provides syntactic short cuts to improve readability</a:t>
            </a: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Python does </a:t>
            </a:r>
            <a:r>
              <a:rPr lang="en-US" sz="2400" b="1" i="1" dirty="0">
                <a:latin typeface="Gill Sans MT" charset="0"/>
                <a:ea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</a:rPr>
              <a:t> support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n++, ++n, n--, --n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Assignment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68454"/>
              </p:ext>
            </p:extLst>
          </p:nvPr>
        </p:nvGraphicFramePr>
        <p:xfrm>
          <a:off x="360934" y="2815212"/>
          <a:ext cx="60960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Equivalent</a:t>
                      </a:r>
                      <a:r>
                        <a:rPr lang="en-US" baseline="0" dirty="0"/>
                        <a:t> statement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+ 1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+=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-</a:t>
                      </a:r>
                      <a:r>
                        <a:rPr lang="en-US" sz="2000" baseline="0" dirty="0"/>
                        <a:t>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n -=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/</a:t>
                      </a:r>
                      <a:r>
                        <a:rPr lang="en-US" sz="2000" baseline="0" dirty="0"/>
                        <a:t>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/=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*</a:t>
                      </a:r>
                      <a:r>
                        <a:rPr lang="en-US" sz="2000" baseline="0" dirty="0"/>
                        <a:t>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*=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%</a:t>
                      </a:r>
                      <a:r>
                        <a:rPr lang="en-US" sz="2000" baseline="0" dirty="0"/>
                        <a:t>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%=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//</a:t>
                      </a:r>
                      <a:r>
                        <a:rPr lang="en-US" sz="2000" baseline="0" dirty="0"/>
                        <a:t> 10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//= 10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5697074" y="4117845"/>
            <a:ext cx="2601684" cy="1367143"/>
          </a:xfrm>
          <a:prstGeom prst="wedgeRoundRectCallout">
            <a:avLst>
              <a:gd name="adj1" fmla="val -63005"/>
              <a:gd name="adj2" fmla="val 107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 What’s that?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How can we discover the semantics of ‘%’?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7E0C2-E717-A74F-B0BB-57CCB866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4" y="889639"/>
            <a:ext cx="2540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1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FEC54A-93E9-0A48-AE39-79E50F85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5" y="1697352"/>
            <a:ext cx="7904411" cy="451181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1813" y="1160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a function to get input from a user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Getting input from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332170" y="2867426"/>
            <a:ext cx="3684808" cy="443578"/>
          </a:xfrm>
          <a:prstGeom prst="wedgeRoundRectCallout">
            <a:avLst>
              <a:gd name="adj1" fmla="val -83746"/>
              <a:gd name="adj2" fmla="val 209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 always returns a string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319796" y="5289567"/>
            <a:ext cx="5029440" cy="517600"/>
          </a:xfrm>
          <a:prstGeom prst="wedgeRoundRectCallout">
            <a:avLst>
              <a:gd name="adj1" fmla="val -68590"/>
              <a:gd name="adj2" fmla="val 315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Cast strings to integers or floats to do math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5176A21-DB03-ED42-8035-4E4F6D2988BA}"/>
              </a:ext>
            </a:extLst>
          </p:cNvPr>
          <p:cNvSpPr/>
          <p:nvPr/>
        </p:nvSpPr>
        <p:spPr>
          <a:xfrm>
            <a:off x="5375016" y="4328691"/>
            <a:ext cx="2775691" cy="517600"/>
          </a:xfrm>
          <a:prstGeom prst="wedgeRoundRectCallout">
            <a:avLst>
              <a:gd name="adj1" fmla="val -64892"/>
              <a:gd name="adj2" fmla="val 16550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Python is unhappy ;-(</a:t>
            </a:r>
          </a:p>
        </p:txBody>
      </p:sp>
    </p:spTree>
    <p:extLst>
      <p:ext uri="{BB962C8B-B14F-4D97-AF65-F5344CB8AC3E}">
        <p14:creationId xmlns:p14="http://schemas.microsoft.com/office/powerpoint/2010/main" val="394082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71F44-A3E5-4B4D-B384-CD42FFA2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3" y="2026438"/>
            <a:ext cx="8700374" cy="14994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1813" y="1160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Python’s print function writes output to the user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Print accepts any number of arguments of many types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Printing output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5DCE386-295E-BA45-81C7-6B07985FF703}"/>
              </a:ext>
            </a:extLst>
          </p:cNvPr>
          <p:cNvSpPr/>
          <p:nvPr/>
        </p:nvSpPr>
        <p:spPr>
          <a:xfrm>
            <a:off x="3987424" y="1777404"/>
            <a:ext cx="4840487" cy="858549"/>
          </a:xfrm>
          <a:prstGeom prst="wedgeRoundRectCallout">
            <a:avLst>
              <a:gd name="adj1" fmla="val -72757"/>
              <a:gd name="adj2" fmla="val 58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f”… {expr} …” </a:t>
            </a:r>
            <a:r>
              <a:rPr lang="en-US" sz="2000" dirty="0">
                <a:solidFill>
                  <a:schemeClr val="bg1"/>
                </a:solidFill>
              </a:rPr>
              <a:t>replaces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{expr} </a:t>
            </a:r>
            <a:r>
              <a:rPr lang="en-US" sz="2000" dirty="0">
                <a:solidFill>
                  <a:schemeClr val="bg1"/>
                </a:solidFill>
              </a:rPr>
              <a:t>with the value of </a:t>
            </a:r>
            <a:r>
              <a:rPr lang="en-US" dirty="0">
                <a:solidFill>
                  <a:schemeClr val="bg1"/>
                </a:solidFill>
              </a:rPr>
              <a:t>{expr}  </a:t>
            </a:r>
            <a:r>
              <a:rPr lang="en-US" sz="2000" dirty="0">
                <a:solidFill>
                  <a:schemeClr val="bg1"/>
                </a:solidFill>
              </a:rPr>
              <a:t>in the formatted string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47A4C2-7F7F-204D-8D05-F69E1CD8EF05}"/>
              </a:ext>
            </a:extLst>
          </p:cNvPr>
          <p:cNvSpPr/>
          <p:nvPr/>
        </p:nvSpPr>
        <p:spPr>
          <a:xfrm>
            <a:off x="2603625" y="5362222"/>
            <a:ext cx="3548819" cy="798850"/>
          </a:xfrm>
          <a:prstGeom prst="wedgeRoundRectCallout">
            <a:avLst>
              <a:gd name="adj1" fmla="val -45270"/>
              <a:gd name="adj2" fmla="val 141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Don’t forget the ‘f’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f”… {expr} …”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EB69A-7AF3-9544-A58B-7CFB9C884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13" y="3708041"/>
            <a:ext cx="8700374" cy="9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5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02947"/>
            <a:ext cx="8807887" cy="575299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are a sequence of statements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Where: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latin typeface="Courier New"/>
                <a:ea typeface="ＭＳ Ｐゴシック" charset="0"/>
                <a:cs typeface="Courier New"/>
              </a:rPr>
              <a:t>name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:  the function name which must be a legal identifier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latin typeface="Courier New"/>
                <a:ea typeface="ＭＳ Ｐゴシック" charset="0"/>
                <a:cs typeface="Courier New"/>
              </a:rPr>
              <a:t>parameters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:  0 or more identifiers separated by commas.  These parameters are available as variables inside the function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latin typeface="Courier" pitchFamily="2" charset="0"/>
                <a:ea typeface="ＭＳ Ｐゴシック" charset="0"/>
                <a:cs typeface="Gill Sans MT"/>
              </a:rPr>
              <a:t>return_type: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the type returned by the function</a:t>
            </a:r>
          </a:p>
          <a:p>
            <a:pPr lvl="1">
              <a:spcAft>
                <a:spcPts val="600"/>
              </a:spcAft>
            </a:pPr>
            <a:r>
              <a:rPr lang="en-US" sz="2400" b="1" dirty="0">
                <a:latin typeface="Courier New"/>
                <a:ea typeface="ＭＳ Ｐゴシック" charset="0"/>
                <a:cs typeface="Courier New"/>
              </a:rPr>
              <a:t>statements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:  one or more statements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Functions may include an optional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return</a:t>
            </a:r>
            <a:r>
              <a:rPr lang="en-US" sz="2000" dirty="0">
                <a:solidFill>
                  <a:schemeClr val="accent1"/>
                </a:solidFill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statement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Functions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always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return a value (</a:t>
            </a:r>
            <a:r>
              <a:rPr lang="en-US" sz="2400" b="1" dirty="0">
                <a:latin typeface="Gill Sans MT"/>
                <a:ea typeface="ＭＳ Ｐゴシック" charset="0"/>
                <a:cs typeface="Gill Sans MT"/>
              </a:rPr>
              <a:t>None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by default)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A2C65-989F-5748-8088-5C047172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603948"/>
            <a:ext cx="8633543" cy="9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6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7D7DE-395F-9A48-99C5-8DDB5FB2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0" y="1313158"/>
            <a:ext cx="5740400" cy="2692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Functions: </a:t>
            </a:r>
            <a:r>
              <a:rPr lang="en-US" i="1" dirty="0">
                <a:latin typeface="Courier" pitchFamily="2" charset="0"/>
                <a:cs typeface="Gill Sans MT"/>
              </a:rPr>
              <a:t>hello</a:t>
            </a:r>
            <a:endParaRPr lang="en-US" i="1" baseline="30000" dirty="0"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063515" y="4219568"/>
            <a:ext cx="3233761" cy="1015078"/>
          </a:xfrm>
          <a:prstGeom prst="wedgeRoundRectCallout">
            <a:avLst>
              <a:gd name="adj1" fmla="val -50302"/>
              <a:gd name="adj2" fmla="val -1424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Values passed into functions are called “</a:t>
            </a:r>
            <a:r>
              <a:rPr lang="en-US" sz="2000" b="1" dirty="0">
                <a:solidFill>
                  <a:schemeClr val="bg1"/>
                </a:solidFill>
              </a:rPr>
              <a:t>arguments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067872" y="2920131"/>
            <a:ext cx="3506971" cy="748732"/>
          </a:xfrm>
          <a:prstGeom prst="wedgeRoundRectCallout">
            <a:avLst>
              <a:gd name="adj1" fmla="val -70458"/>
              <a:gd name="adj2" fmla="val -341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Name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has value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“Nanda” </a:t>
            </a:r>
            <a:r>
              <a:rPr lang="en-US" sz="2000" dirty="0">
                <a:solidFill>
                  <a:schemeClr val="bg1"/>
                </a:solidFill>
              </a:rPr>
              <a:t>inside function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4024809" y="584285"/>
            <a:ext cx="4683760" cy="877832"/>
          </a:xfrm>
          <a:prstGeom prst="wedgeRoundRectCallout">
            <a:avLst>
              <a:gd name="adj1" fmla="val -68939"/>
              <a:gd name="adj2" fmla="val 609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b="1" dirty="0">
                <a:solidFill>
                  <a:schemeClr val="bg1"/>
                </a:solidFill>
              </a:rPr>
              <a:t>Parameters</a:t>
            </a:r>
            <a:r>
              <a:rPr lang="en-US" sz="2000" dirty="0">
                <a:solidFill>
                  <a:schemeClr val="bg1"/>
                </a:solidFill>
              </a:rPr>
              <a:t>” in the function definition can be used in the function definition</a:t>
            </a:r>
          </a:p>
        </p:txBody>
      </p:sp>
    </p:spTree>
    <p:extLst>
      <p:ext uri="{BB962C8B-B14F-4D97-AF65-F5344CB8AC3E}">
        <p14:creationId xmlns:p14="http://schemas.microsoft.com/office/powerpoint/2010/main" val="263425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endParaRPr lang="en-US" sz="2000" dirty="0"/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1BB1D8-0548-8140-B933-697DCB44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25" y="1067138"/>
            <a:ext cx="5207000" cy="260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Functions: </a:t>
            </a:r>
            <a:r>
              <a:rPr lang="en-US" i="1" dirty="0">
                <a:latin typeface="Gill Sans MT"/>
                <a:cs typeface="Gill Sans MT"/>
              </a:rPr>
              <a:t>n</a:t>
            </a:r>
            <a:r>
              <a:rPr lang="en-US" i="1" baseline="30000" dirty="0">
                <a:latin typeface="Gill Sans MT"/>
                <a:cs typeface="Gill Sans MT"/>
              </a:rPr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994829" y="429637"/>
            <a:ext cx="2535261" cy="781508"/>
          </a:xfrm>
          <a:prstGeom prst="wedgeRoundRectCallout">
            <a:avLst>
              <a:gd name="adj1" fmla="val -70713"/>
              <a:gd name="adj2" fmla="val 398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b="1" dirty="0">
                <a:solidFill>
                  <a:schemeClr val="bg1"/>
                </a:solidFill>
              </a:rPr>
              <a:t>Parameters</a:t>
            </a:r>
            <a:r>
              <a:rPr lang="en-US" sz="2000" dirty="0">
                <a:solidFill>
                  <a:schemeClr val="bg1"/>
                </a:solidFill>
              </a:rPr>
              <a:t>” in the function definition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609624" y="3021496"/>
            <a:ext cx="2075265" cy="407504"/>
          </a:xfrm>
          <a:prstGeom prst="wedgeRoundRectCallout">
            <a:avLst>
              <a:gd name="adj1" fmla="val -63300"/>
              <a:gd name="adj2" fmla="val -876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has value 2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4DBF5C4-D093-7144-BFE9-3A33446A06CA}"/>
              </a:ext>
            </a:extLst>
          </p:cNvPr>
          <p:cNvSpPr/>
          <p:nvPr/>
        </p:nvSpPr>
        <p:spPr>
          <a:xfrm>
            <a:off x="5106786" y="1728164"/>
            <a:ext cx="3156682" cy="1195658"/>
          </a:xfrm>
          <a:prstGeom prst="wedgeRoundRectCallout">
            <a:avLst>
              <a:gd name="adj1" fmla="val -115286"/>
              <a:gd name="adj2" fmla="val -608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parameters are available as variables inside the function</a:t>
            </a:r>
          </a:p>
        </p:txBody>
      </p:sp>
    </p:spTree>
    <p:extLst>
      <p:ext uri="{BB962C8B-B14F-4D97-AF65-F5344CB8AC3E}">
        <p14:creationId xmlns:p14="http://schemas.microsoft.com/office/powerpoint/2010/main" val="321341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79D4A-E927-7948-86AD-6138502A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" y="1709083"/>
            <a:ext cx="5681273" cy="34398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742572" cy="4111512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if we want calculate square(int) and square(float)?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One function (and type hint) handles both float and int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Functions: </a:t>
            </a:r>
            <a:r>
              <a:rPr lang="en-US" i="1" dirty="0">
                <a:latin typeface="Gill Sans MT"/>
                <a:cs typeface="Gill Sans MT"/>
              </a:rPr>
              <a:t>n</a:t>
            </a:r>
            <a:r>
              <a:rPr lang="en-US" i="1" baseline="30000" dirty="0">
                <a:latin typeface="Gill Sans MT"/>
                <a:cs typeface="Gill Sans MT"/>
              </a:rPr>
              <a:t>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70002" y="2885921"/>
            <a:ext cx="2535261" cy="781508"/>
          </a:xfrm>
          <a:prstGeom prst="wedgeRoundRectCallout">
            <a:avLst>
              <a:gd name="adj1" fmla="val -66574"/>
              <a:gd name="adj2" fmla="val -810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float type covers both float and int</a:t>
            </a:r>
          </a:p>
        </p:txBody>
      </p:sp>
    </p:spTree>
    <p:extLst>
      <p:ext uri="{BB962C8B-B14F-4D97-AF65-F5344CB8AC3E}">
        <p14:creationId xmlns:p14="http://schemas.microsoft.com/office/powerpoint/2010/main" val="2502569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362886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Python uses whitespace to define blocks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Use whitespace consistently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4 spaces is standard to optimize readability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Most IDEs automatically convert tab to 4 spaces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 definitions</a:t>
            </a:r>
            <a:endParaRPr lang="en-US" baseline="300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43139-DFDF-9646-9F53-5688853C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25" y="2903005"/>
            <a:ext cx="7150100" cy="1905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50291" y="4852098"/>
            <a:ext cx="1430361" cy="529838"/>
          </a:xfrm>
          <a:prstGeom prst="wedgeRoundRectCallout">
            <a:avLst>
              <a:gd name="adj1" fmla="val -21790"/>
              <a:gd name="adj2" fmla="val -1450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 spaces</a:t>
            </a:r>
          </a:p>
        </p:txBody>
      </p:sp>
    </p:spTree>
    <p:extLst>
      <p:ext uri="{BB962C8B-B14F-4D97-AF65-F5344CB8AC3E}">
        <p14:creationId xmlns:p14="http://schemas.microsoft.com/office/powerpoint/2010/main" val="1867386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511C9-1315-C747-9B60-D197D666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75" y="3614128"/>
            <a:ext cx="4867431" cy="168673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58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must consistently indent or Python won’t understand your function definition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 languages use { </a:t>
            </a:r>
            <a:r>
              <a:rPr lang="is-IS" sz="2800">
                <a:latin typeface="Gill Sans MT" charset="0"/>
                <a:ea typeface="ＭＳ Ｐゴシック" charset="0"/>
                <a:cs typeface="ＭＳ Ｐゴシック" charset="0"/>
              </a:rPr>
              <a:t>… }  </a:t>
            </a:r>
            <a:r>
              <a:rPr lang="is-IS" sz="2600">
                <a:latin typeface="Gill Sans MT" charset="0"/>
                <a:ea typeface="ＭＳ Ｐゴシック" charset="0"/>
                <a:cs typeface="ＭＳ Ｐゴシック" charset="0"/>
              </a:rPr>
              <a:t>e.g. C, C++, Java</a:t>
            </a:r>
          </a:p>
          <a:p>
            <a:r>
              <a:rPr lang="is-IS" sz="2800">
                <a:latin typeface="Gill Sans MT" charset="0"/>
                <a:ea typeface="ＭＳ Ｐゴシック" charset="0"/>
                <a:cs typeface="ＭＳ Ｐゴシック" charset="0"/>
              </a:rPr>
              <a:t>Python uses indenting to define related blocks of code</a:t>
            </a:r>
          </a:p>
          <a:p>
            <a:r>
              <a:rPr lang="is-IS" sz="2800">
                <a:latin typeface="Gill Sans MT" charset="0"/>
                <a:ea typeface="ＭＳ Ｐゴシック" charset="0"/>
                <a:cs typeface="ＭＳ Ｐゴシック" charset="0"/>
              </a:rPr>
              <a:t>Use 4 spaces to ident</a:t>
            </a:r>
          </a:p>
          <a:p>
            <a:pPr marL="0" lvl="1"/>
            <a:endParaRPr lang="is-IS" sz="3200" b="1" i="1" u="sng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/>
            <a:endParaRPr lang="is-IS" sz="3200" b="1" i="1" u="sng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>
              <a:spcBef>
                <a:spcPts val="1800"/>
              </a:spcBef>
            </a:pPr>
            <a:r>
              <a:rPr lang="is-IS" sz="3200" b="1" i="1" u="sng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Indent carefully to avoid frustration!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whitespace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12D7FC8-E114-0A43-B788-7FF920778A1C}"/>
              </a:ext>
            </a:extLst>
          </p:cNvPr>
          <p:cNvSpPr/>
          <p:nvPr/>
        </p:nvSpPr>
        <p:spPr>
          <a:xfrm>
            <a:off x="5049377" y="4260303"/>
            <a:ext cx="2674778" cy="916381"/>
          </a:xfrm>
          <a:prstGeom prst="wedgeRoundRectCallout">
            <a:avLst>
              <a:gd name="adj1" fmla="val -134076"/>
              <a:gd name="adj2" fmla="val -163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 semi-colons or curly braces in Python</a:t>
            </a:r>
          </a:p>
        </p:txBody>
      </p:sp>
    </p:spTree>
    <p:extLst>
      <p:ext uri="{BB962C8B-B14F-4D97-AF65-F5344CB8AC3E}">
        <p14:creationId xmlns:p14="http://schemas.microsoft.com/office/powerpoint/2010/main" val="195005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B1D55A-D716-1643-A5C7-5148F0FC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9" y="1454326"/>
            <a:ext cx="8290478" cy="470663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1531" y="891865"/>
            <a:ext cx="8675205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Every file and function should begin with a </a:t>
            </a:r>
            <a:r>
              <a:rPr lang="en-US" sz="2400" b="1" dirty="0">
                <a:latin typeface="Gill Sans MT"/>
                <a:ea typeface="ＭＳ Ｐゴシック" charset="0"/>
                <a:cs typeface="Gill Sans MT"/>
              </a:rPr>
              <a:t>docstring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			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Documenting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056666" y="2456751"/>
            <a:ext cx="2623870" cy="646990"/>
          </a:xfrm>
          <a:prstGeom prst="wedgeRoundRectCallout">
            <a:avLst>
              <a:gd name="adj1" fmla="val -75424"/>
              <a:gd name="adj2" fmla="val -738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docstring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6B6C6BF-9AEF-A047-870D-F25D38E643AC}"/>
              </a:ext>
            </a:extLst>
          </p:cNvPr>
          <p:cNvSpPr/>
          <p:nvPr/>
        </p:nvSpPr>
        <p:spPr>
          <a:xfrm>
            <a:off x="4572000" y="3754260"/>
            <a:ext cx="3792511" cy="838653"/>
          </a:xfrm>
          <a:prstGeom prst="wedgeRoundRectCallout">
            <a:avLst>
              <a:gd name="adj1" fmla="val -82330"/>
              <a:gd name="adj2" fmla="val 129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function’s docstring is available from the help() function</a:t>
            </a:r>
          </a:p>
        </p:txBody>
      </p:sp>
    </p:spTree>
    <p:extLst>
      <p:ext uri="{BB962C8B-B14F-4D97-AF65-F5344CB8AC3E}">
        <p14:creationId xmlns:p14="http://schemas.microsoft.com/office/powerpoint/2010/main" val="368207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94936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Every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 function returns a value: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return</a:t>
            </a:r>
            <a:r>
              <a:rPr lang="en-US" sz="2400" dirty="0">
                <a:solidFill>
                  <a:schemeClr val="accent1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statement returns an explicit value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Falling out the bottom of the function returns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None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 all functions calculate a value to return to the caller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print(‘Hello world’)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Print returns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None</a:t>
            </a: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but we don’t use the return value or care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Functions that return a useful value are called </a:t>
            </a:r>
            <a:r>
              <a:rPr lang="en-US" sz="26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fruitful</a:t>
            </a: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functions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Some functions exist for their side effects, e.g. printing</a:t>
            </a:r>
          </a:p>
          <a:p>
            <a:endParaRPr lang="en-US" sz="26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Fruitful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79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1FB02C-EA19-AC42-9130-4E9F3736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34" y="1814540"/>
            <a:ext cx="4711700" cy="2590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does this function return?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6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Your 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643225" y="2923359"/>
            <a:ext cx="4065344" cy="1705614"/>
          </a:xfrm>
          <a:prstGeom prst="wedgeRoundRectCallout">
            <a:avLst>
              <a:gd name="adj1" fmla="val -82400"/>
              <a:gd name="adj2" fmla="val 177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 is result?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3?  No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4? No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None? Yes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No explicit return returns None</a:t>
            </a:r>
          </a:p>
        </p:txBody>
      </p:sp>
    </p:spTree>
    <p:extLst>
      <p:ext uri="{BB962C8B-B14F-4D97-AF65-F5344CB8AC3E}">
        <p14:creationId xmlns:p14="http://schemas.microsoft.com/office/powerpoint/2010/main" val="345116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10E25F-08D6-4B43-BDF8-CA7FC08AD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2" y="3510844"/>
            <a:ext cx="6017233" cy="2143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218" y="1454325"/>
            <a:ext cx="2894782" cy="38874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1532" y="89186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A python functions can call other functions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Including itself (recursion)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4! = 4 * 3 * 2 * 1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3! = 3 * 2 * 1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2!  = 2 * 1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1! = 1</a:t>
            </a: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			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Recursive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99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includes a Boolean type (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bool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Boolean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value is either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True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False</a:t>
            </a:r>
          </a:p>
          <a:p>
            <a:pPr marL="457200" lvl="2">
              <a:spcAft>
                <a:spcPts val="0"/>
              </a:spcAft>
            </a:pPr>
            <a:endParaRPr lang="en-US" sz="2600" i="1" dirty="0">
              <a:latin typeface="+mj-lt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Boolean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E63CD-3409-194B-97AC-BDE446BA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06" y="2376242"/>
            <a:ext cx="3300855" cy="37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0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3455"/>
            <a:ext cx="8911797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It’s sometimes useful to define functions that return True/False for use as Boolean operands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 can return True/False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90766-6058-E848-8F2C-6D225BD7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69" y="2008683"/>
            <a:ext cx="4439957" cy="40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7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3664" y="1373120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Overview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Variables, statements, expressions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Operators/Operands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Functions</a:t>
            </a:r>
          </a:p>
          <a:p>
            <a:pPr>
              <a:spcAft>
                <a:spcPts val="0"/>
              </a:spcAft>
            </a:pP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	Booleans, conditionals</a:t>
            </a:r>
          </a:p>
          <a:p>
            <a:pPr lvl="1">
              <a:spcAft>
                <a:spcPts val="0"/>
              </a:spcAft>
            </a:pP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If/elif/else</a:t>
            </a:r>
          </a:p>
          <a:p>
            <a:pPr lvl="1">
              <a:spcAft>
                <a:spcPts val="0"/>
              </a:spcAft>
            </a:pP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While/for</a:t>
            </a: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	List, dict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containers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Integrated Development Environments (IDE)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59" y="1763806"/>
            <a:ext cx="30607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Conditionals help to make decisions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Comparison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7175"/>
              </p:ext>
            </p:extLst>
          </p:nvPr>
        </p:nvGraphicFramePr>
        <p:xfrm>
          <a:off x="629587" y="1991439"/>
          <a:ext cx="6747203" cy="34200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3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40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Comparison</a:t>
                      </a:r>
                    </a:p>
                    <a:p>
                      <a:pPr algn="ctr"/>
                      <a:r>
                        <a:rPr lang="en-US" baseline="0" dirty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 ==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equal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 !=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‘a’ &lt; ‘b’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‘a’ &gt; ‘b’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 &lt;=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 &gt;=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716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Combine logical expressions with logical operators: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Courier New"/>
                <a:ea typeface="ＭＳ Ｐゴシック" charset="0"/>
                <a:cs typeface="Courier New"/>
              </a:rPr>
              <a:t>and, or, not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7EA80-9192-5640-BBCF-B94EF288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56" y="2171701"/>
            <a:ext cx="6817804" cy="39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4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Truth tables for 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09242"/>
              </p:ext>
            </p:extLst>
          </p:nvPr>
        </p:nvGraphicFramePr>
        <p:xfrm>
          <a:off x="1293490" y="1661239"/>
          <a:ext cx="6095999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2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  <a:endParaRPr lang="en-US" sz="2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  <a:endParaRPr lang="en-US" sz="2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  <a:r>
                        <a:rPr lang="en-US" sz="2000" baseline="0" dirty="0"/>
                        <a:t> and y</a:t>
                      </a:r>
                      <a:r>
                        <a:rPr lang="en-US" sz="2000" baseline="30000" dirty="0"/>
                        <a:t>1</a:t>
                      </a:r>
                      <a:endParaRPr lang="en-US" sz="2000" baseline="30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 or y</a:t>
                      </a:r>
                      <a:r>
                        <a:rPr lang="en-US" sz="2000" baseline="30000" dirty="0"/>
                        <a:t>2</a:t>
                      </a:r>
                      <a:endParaRPr lang="en-US" sz="2000" baseline="30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89891" y="4321464"/>
            <a:ext cx="7108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/>
              <a:t>1</a:t>
            </a:r>
            <a:r>
              <a:rPr lang="en-US" sz="2400" dirty="0"/>
              <a:t> Both must be True or </a:t>
            </a:r>
            <a:r>
              <a:rPr lang="en-US" sz="2400" dirty="0">
                <a:latin typeface="Courier New"/>
                <a:cs typeface="Courier New"/>
              </a:rPr>
              <a:t>x and y </a:t>
            </a:r>
            <a:r>
              <a:rPr lang="en-US" sz="2400" dirty="0"/>
              <a:t>is False</a:t>
            </a:r>
          </a:p>
          <a:p>
            <a:r>
              <a:rPr lang="en-US" sz="2400" baseline="30000" dirty="0"/>
              <a:t>2</a:t>
            </a:r>
            <a:r>
              <a:rPr lang="en-US" sz="2400" dirty="0"/>
              <a:t> Only one of x, y must be True for </a:t>
            </a:r>
            <a:r>
              <a:rPr lang="en-US" sz="2400" dirty="0">
                <a:latin typeface="Courier New"/>
                <a:cs typeface="Courier New"/>
              </a:rPr>
              <a:t>x or y </a:t>
            </a:r>
            <a:r>
              <a:rPr lang="en-US" sz="2400" dirty="0"/>
              <a:t>to be True</a:t>
            </a:r>
          </a:p>
        </p:txBody>
      </p:sp>
    </p:spTree>
    <p:extLst>
      <p:ext uri="{BB962C8B-B14F-4D97-AF65-F5344CB8AC3E}">
        <p14:creationId xmlns:p14="http://schemas.microsoft.com/office/powerpoint/2010/main" val="154810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14188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evaluates logical expressions from left to right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is True then the right operand is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not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evaluated and the expression is True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or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operator is False then both operands are evaluated and the result depends on the right operand</a:t>
            </a:r>
            <a:endParaRPr lang="en-US" sz="26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and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is False then the right operand is not evaluated</a:t>
            </a:r>
          </a:p>
          <a:p>
            <a:pPr marL="457200" lvl="2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and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operator is True then both operands are evaluated and the result depends on the right operand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14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03A248-BF7A-B848-B43C-75CC1BF5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15" y="911412"/>
            <a:ext cx="4259594" cy="52779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3455"/>
            <a:ext cx="88078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circuiting: </a:t>
            </a:r>
            <a:r>
              <a:rPr lang="en-US" dirty="0">
                <a:latin typeface="Courier New"/>
                <a:cs typeface="Courier New"/>
              </a:rPr>
              <a:t>or(disjunctions)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690758" y="3899909"/>
            <a:ext cx="2474501" cy="520700"/>
          </a:xfrm>
          <a:prstGeom prst="wedgeRoundRectCallout">
            <a:avLst>
              <a:gd name="adj1" fmla="val -82495"/>
              <a:gd name="adj2" fmla="val -242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is_false() is </a:t>
            </a:r>
            <a:r>
              <a:rPr lang="en-US" sz="2000" b="1" dirty="0">
                <a:solidFill>
                  <a:schemeClr val="bg1"/>
                </a:solidFill>
              </a:rPr>
              <a:t>not</a:t>
            </a:r>
            <a:r>
              <a:rPr lang="en-US" sz="2000" dirty="0">
                <a:solidFill>
                  <a:schemeClr val="bg1"/>
                </a:solidFill>
              </a:rPr>
              <a:t> called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90758" y="5236192"/>
            <a:ext cx="2465265" cy="621146"/>
          </a:xfrm>
          <a:prstGeom prst="wedgeRoundRectCallout">
            <a:avLst>
              <a:gd name="adj1" fmla="val -61898"/>
              <a:gd name="adj2" fmla="val -185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Both is_false() and Is_true() are called</a:t>
            </a:r>
          </a:p>
        </p:txBody>
      </p:sp>
    </p:spTree>
    <p:extLst>
      <p:ext uri="{BB962C8B-B14F-4D97-AF65-F5344CB8AC3E}">
        <p14:creationId xmlns:p14="http://schemas.microsoft.com/office/powerpoint/2010/main" val="181070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5FAD99-FD94-1443-8DAD-19F844C8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1" y="915666"/>
            <a:ext cx="4282714" cy="525405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3455"/>
            <a:ext cx="88078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708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circuiting: </a:t>
            </a:r>
            <a:r>
              <a:rPr lang="en-US" dirty="0">
                <a:latin typeface="Courier New"/>
                <a:cs typeface="Courier New"/>
              </a:rPr>
              <a:t>and(conjunctions)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25930" y="3625337"/>
            <a:ext cx="3185702" cy="958273"/>
          </a:xfrm>
          <a:prstGeom prst="wedgeRoundRectCallout">
            <a:avLst>
              <a:gd name="adj1" fmla="val -61898"/>
              <a:gd name="adj2" fmla="val -185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Must call both functions to determine if the expression is True/False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25930" y="5236845"/>
            <a:ext cx="3215715" cy="932873"/>
          </a:xfrm>
          <a:prstGeom prst="wedgeRoundRectCallout">
            <a:avLst>
              <a:gd name="adj1" fmla="val -61898"/>
              <a:gd name="adj2" fmla="val -185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Only first function must be called to know that the expression is False</a:t>
            </a:r>
          </a:p>
        </p:txBody>
      </p:sp>
    </p:spTree>
    <p:extLst>
      <p:ext uri="{BB962C8B-B14F-4D97-AF65-F5344CB8AC3E}">
        <p14:creationId xmlns:p14="http://schemas.microsoft.com/office/powerpoint/2010/main" val="1724001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02C6B2-0151-6240-8BA7-5069CA72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0" y="1211006"/>
            <a:ext cx="3771900" cy="3708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60523" y="1059364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0 or more </a:t>
            </a:r>
            <a:r>
              <a:rPr lang="en-US" sz="2800" dirty="0">
                <a:solidFill>
                  <a:srgbClr val="00000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elif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statements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0 or 1 </a:t>
            </a:r>
            <a:r>
              <a:rPr lang="en-US" sz="2800" dirty="0">
                <a:solidFill>
                  <a:srgbClr val="00000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else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statements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if .. then </a:t>
            </a:r>
            <a:r>
              <a:rPr lang="is-IS">
                <a:latin typeface="Gill Sans MT"/>
                <a:cs typeface="Gill Sans MT"/>
              </a:rPr>
              <a:t>… elif ... 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is-IS">
                <a:latin typeface="Gill Sans MT"/>
                <a:cs typeface="Gill Sans MT"/>
              </a:rPr>
              <a:t>lse statement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807422" y="1573668"/>
            <a:ext cx="3623881" cy="847077"/>
          </a:xfrm>
          <a:prstGeom prst="wedgeRoundRectCallout">
            <a:avLst>
              <a:gd name="adj1" fmla="val -64151"/>
              <a:gd name="adj2" fmla="val 178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condition_1 is True, then execute the statements in this block 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07422" y="2676275"/>
            <a:ext cx="3623881" cy="873749"/>
          </a:xfrm>
          <a:prstGeom prst="wedgeRoundRectCallout">
            <a:avLst>
              <a:gd name="adj1" fmla="val -59004"/>
              <a:gd name="adj2" fmla="val 1800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condition_1</a:t>
            </a:r>
            <a:r>
              <a:rPr lang="en-US" baseline="-25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False and </a:t>
            </a:r>
            <a:r>
              <a:rPr lang="en-US" dirty="0">
                <a:solidFill>
                  <a:schemeClr val="bg1"/>
                </a:solidFill>
                <a:latin typeface="Gill Sans MT"/>
                <a:ea typeface="ＭＳ Ｐゴシック" charset="0"/>
                <a:cs typeface="Gill Sans MT"/>
              </a:rPr>
              <a:t>condition_2 </a:t>
            </a:r>
            <a:r>
              <a:rPr lang="en-US" dirty="0">
                <a:solidFill>
                  <a:schemeClr val="bg1"/>
                </a:solidFill>
              </a:rPr>
              <a:t>is True, then execute the statements in this block 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807422" y="3799425"/>
            <a:ext cx="3623881" cy="853257"/>
          </a:xfrm>
          <a:prstGeom prst="wedgeRoundRectCallout">
            <a:avLst>
              <a:gd name="adj1" fmla="val -55872"/>
              <a:gd name="adj2" fmla="val 208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all previous conditions are false, then execute the statements in this block  </a:t>
            </a:r>
          </a:p>
        </p:txBody>
      </p:sp>
    </p:spTree>
    <p:extLst>
      <p:ext uri="{BB962C8B-B14F-4D97-AF65-F5344CB8AC3E}">
        <p14:creationId xmlns:p14="http://schemas.microsoft.com/office/powerpoint/2010/main" val="1954549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9222" y="911412"/>
            <a:ext cx="8968594" cy="4511810"/>
          </a:xfrm>
        </p:spPr>
        <p:txBody>
          <a:bodyPr/>
          <a:lstStyle/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Which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else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goes with which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?</a:t>
            </a:r>
          </a:p>
          <a:p>
            <a:pPr marL="457200" lvl="2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Indentation defines the statement blocks</a:t>
            </a:r>
          </a:p>
          <a:p>
            <a:pPr marL="457200" lvl="2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Careful indentation is </a:t>
            </a:r>
            <a:r>
              <a:rPr lang="en-US" sz="24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critical</a:t>
            </a: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! </a:t>
            </a:r>
          </a:p>
          <a:p>
            <a:pPr marL="0"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Python does </a:t>
            </a:r>
            <a:r>
              <a:rPr lang="en-US" sz="26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not</a:t>
            </a: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have a case/switch statement</a:t>
            </a:r>
          </a:p>
          <a:p>
            <a:pPr lvl="1">
              <a:spcAft>
                <a:spcPts val="0"/>
              </a:spcAft>
            </a:pPr>
            <a:endParaRPr lang="en-US" sz="24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if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D57F2-8410-F649-BD4B-44E4A06A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76" y="1052310"/>
            <a:ext cx="4647492" cy="33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1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What is the output if x == 3?</a:t>
            </a:r>
          </a:p>
          <a:p>
            <a:pPr>
              <a:spcAft>
                <a:spcPts val="0"/>
              </a:spcAft>
            </a:pPr>
            <a:endParaRPr lang="en-US" sz="24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Your 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1579" y="1831474"/>
            <a:ext cx="40372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i="1" dirty="0">
                <a:solidFill>
                  <a:srgbClr val="FF0000"/>
                </a:solidFill>
              </a:rPr>
              <a:t>McCabe’s Cyclomatic complexity </a:t>
            </a:r>
            <a:r>
              <a:rPr lang="en-US" sz="2000" dirty="0">
                <a:solidFill>
                  <a:srgbClr val="FF0000"/>
                </a:solidFill>
              </a:rPr>
              <a:t>measures the number of potential paths through if statements.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FF0000"/>
                </a:solidFill>
              </a:rPr>
              <a:t>Empirical studies show that functions with more than about 10 different paths are too hard to maintain.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FF0000"/>
                </a:solidFill>
              </a:rPr>
              <a:t>Keep the number of alterative paths small to improve readability and maintainability.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83E55-2EEC-A448-893A-221314BA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465728"/>
            <a:ext cx="3932350" cy="47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6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674846"/>
            <a:ext cx="8459962" cy="4511810"/>
          </a:xfrm>
        </p:spPr>
        <p:txBody>
          <a:bodyPr/>
          <a:lstStyle/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We can collapse a conditional into a single line </a:t>
            </a:r>
          </a:p>
          <a:p>
            <a:r>
              <a:rPr lang="en-US" sz="2200" b="1" i="1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True_result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 if </a:t>
            </a:r>
            <a:r>
              <a:rPr lang="en-US" sz="2200" b="1" i="1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Conditional_expr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 else </a:t>
            </a:r>
            <a:r>
              <a:rPr lang="en-US" sz="2200" b="1" i="1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False_result</a:t>
            </a:r>
            <a:endParaRPr lang="en-US" sz="2000" b="1" i="1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This is known as the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ternary operator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Code may be more concise,  but possibly harder to read</a:t>
            </a:r>
          </a:p>
          <a:p>
            <a:pPr>
              <a:spcAft>
                <a:spcPts val="0"/>
              </a:spcAft>
            </a:pPr>
            <a:endParaRPr lang="en-US" sz="24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422355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Conditional one liners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BC077-940E-3F48-9AFC-09045219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061849"/>
            <a:ext cx="6771037" cy="2240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FB27A-C2BE-B242-95C2-DA83AD9E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321679"/>
            <a:ext cx="8604687" cy="6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4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FC404-6B22-8747-B98D-700E1A1096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D523D-A86E-484B-8264-FD375122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117" y="1497105"/>
            <a:ext cx="3825214" cy="43317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D2D97E6-A259-2044-863F-E5307362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Just for fun…</a:t>
            </a:r>
          </a:p>
        </p:txBody>
      </p:sp>
    </p:spTree>
    <p:extLst>
      <p:ext uri="{BB962C8B-B14F-4D97-AF65-F5344CB8AC3E}">
        <p14:creationId xmlns:p14="http://schemas.microsoft.com/office/powerpoint/2010/main" val="2429118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7119" y="1089558"/>
            <a:ext cx="8682404" cy="4511810"/>
          </a:xfrm>
        </p:spPr>
        <p:txBody>
          <a:bodyPr/>
          <a:lstStyle/>
          <a:p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Gill Sans MT"/>
              <a:cs typeface="Gill Sans MT"/>
            </a:endParaRPr>
          </a:p>
          <a:p>
            <a:r>
              <a:rPr lang="en-US" sz="2800" dirty="0">
                <a:latin typeface="Gill Sans MT"/>
                <a:cs typeface="Gill Sans MT"/>
              </a:rPr>
              <a:t> </a:t>
            </a:r>
          </a:p>
          <a:p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return</a:t>
            </a:r>
            <a:r>
              <a:rPr lang="en-US" dirty="0"/>
              <a:t> – Get me out of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119" y="1089558"/>
            <a:ext cx="83552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Functions normally return after the last statement, but you may want to return from the middle of the function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Careful with early return from functions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May make functions harder to read and understand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Early return may be best solution in some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0F5AA-FC37-0E4F-8EAE-ED5D4F6B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03" y="2031739"/>
            <a:ext cx="7667804" cy="25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38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87E68F-7872-064F-8D98-D0F154B5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54975"/>
            <a:ext cx="7268809" cy="286086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7119" y="1089558"/>
            <a:ext cx="8682404" cy="4511810"/>
          </a:xfrm>
        </p:spPr>
        <p:txBody>
          <a:bodyPr/>
          <a:lstStyle/>
          <a:p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Gill Sans MT"/>
              <a:cs typeface="Gill Sans MT"/>
            </a:endParaRPr>
          </a:p>
          <a:p>
            <a:r>
              <a:rPr lang="en-US" sz="2800" dirty="0">
                <a:latin typeface="Gill Sans MT"/>
                <a:cs typeface="Gill Sans MT"/>
              </a:rPr>
              <a:t> </a:t>
            </a:r>
          </a:p>
          <a:p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return</a:t>
            </a:r>
            <a:r>
              <a:rPr lang="en-US" dirty="0"/>
              <a:t> – Don’t let this happen to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260" y="3914075"/>
            <a:ext cx="835526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What’s returned if n &gt;= 0?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result</a:t>
            </a:r>
            <a:r>
              <a:rPr lang="en-US" sz="2800" dirty="0">
                <a:latin typeface="Gill Sans MT"/>
                <a:cs typeface="Gill Sans MT"/>
              </a:rPr>
              <a:t>? 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No!  No explicit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return</a:t>
            </a:r>
            <a:r>
              <a:rPr lang="en-US" sz="2800" dirty="0">
                <a:latin typeface="Gill Sans MT"/>
                <a:cs typeface="Gill Sans MT"/>
              </a:rPr>
              <a:t> statement returns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None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00B050"/>
                </a:solidFill>
                <a:latin typeface="Gill Sans MT" panose="020B0502020104020203" pitchFamily="34" charset="77"/>
                <a:cs typeface="Courier New"/>
              </a:rPr>
              <a:t>Insure that all exit paths have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return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  <a:cs typeface="Courier New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Gill Sans MT" panose="020B0502020104020203" pitchFamily="34" charset="77"/>
                <a:cs typeface="Courier New"/>
              </a:rPr>
              <a:t>statements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E25AABB-DA2E-E444-8F0E-8E46F5DEC975}"/>
              </a:ext>
            </a:extLst>
          </p:cNvPr>
          <p:cNvSpPr/>
          <p:nvPr/>
        </p:nvSpPr>
        <p:spPr>
          <a:xfrm>
            <a:off x="5530257" y="1805174"/>
            <a:ext cx="2438893" cy="676381"/>
          </a:xfrm>
          <a:prstGeom prst="wedgeRoundRectCallout">
            <a:avLst>
              <a:gd name="adj1" fmla="val -65586"/>
              <a:gd name="adj2" fmla="val -807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float</a:t>
            </a:r>
            <a:r>
              <a:rPr lang="en-US" dirty="0">
                <a:solidFill>
                  <a:schemeClr val="bg1"/>
                </a:solidFill>
              </a:rPr>
              <a:t> handles both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898007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AC6E2C-BA5C-9145-96C1-F1A68B9A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09" y="2026054"/>
            <a:ext cx="5930900" cy="23749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7119" y="1089558"/>
            <a:ext cx="8682404" cy="4511810"/>
          </a:xfrm>
        </p:spPr>
        <p:txBody>
          <a:bodyPr/>
          <a:lstStyle/>
          <a:p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Gill Sans MT"/>
              <a:cs typeface="Gill Sans MT"/>
            </a:endParaRPr>
          </a:p>
          <a:p>
            <a:r>
              <a:rPr lang="en-US" sz="2800" dirty="0">
                <a:latin typeface="Gill Sans MT"/>
                <a:cs typeface="Gill Sans MT"/>
              </a:rPr>
              <a:t> </a:t>
            </a:r>
          </a:p>
          <a:p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return</a:t>
            </a:r>
            <a:r>
              <a:rPr lang="en-US" dirty="0"/>
              <a:t> – Don’t forget me!!!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4631" y="1443789"/>
            <a:ext cx="835526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What’s wrong with this code?</a:t>
            </a: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Be alert for unreachable statements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Static analysis tools can help to find these problems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611155" y="3213504"/>
            <a:ext cx="2438893" cy="676381"/>
          </a:xfrm>
          <a:prstGeom prst="wedgeRoundRectCallout">
            <a:avLst>
              <a:gd name="adj1" fmla="val -61898"/>
              <a:gd name="adj2" fmla="val -53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These statements will never be executed</a:t>
            </a:r>
          </a:p>
        </p:txBody>
      </p:sp>
    </p:spTree>
    <p:extLst>
      <p:ext uri="{BB962C8B-B14F-4D97-AF65-F5344CB8AC3E}">
        <p14:creationId xmlns:p14="http://schemas.microsoft.com/office/powerpoint/2010/main" val="288998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45AB1-CA49-9945-82B0-F4D34AB7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37" y="2508736"/>
            <a:ext cx="3657600" cy="3492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41232" y="120041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conditional: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n+1</a:t>
            </a:r>
            <a:endParaRPr lang="en-US" sz="28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Gill Sans MT"/>
                <a:cs typeface="Gill Sans MT"/>
              </a:rPr>
              <a:t>while</a:t>
            </a:r>
            <a:r>
              <a:rPr lang="en-US" dirty="0">
                <a:latin typeface="Gill Sans MT"/>
                <a:cs typeface="Gill Sans MT"/>
              </a:rPr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706310" y="3052975"/>
            <a:ext cx="3468024" cy="1244674"/>
          </a:xfrm>
          <a:prstGeom prst="wedgeRoundRectCallout">
            <a:avLst>
              <a:gd name="adj1" fmla="val -64729"/>
              <a:gd name="adj2" fmla="val -302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Verify that the Boolean expression eventually becomes </a:t>
            </a:r>
            <a:r>
              <a:rPr lang="en-US" sz="2000" b="1" dirty="0">
                <a:solidFill>
                  <a:schemeClr val="bg1"/>
                </a:solidFill>
                <a:ea typeface="Courier New" charset="0"/>
                <a:cs typeface="Courier New" charset="0"/>
              </a:rPr>
              <a:t>False</a:t>
            </a:r>
            <a:r>
              <a:rPr lang="en-US" sz="2000" b="1" dirty="0">
                <a:solidFill>
                  <a:schemeClr val="bg1"/>
                </a:solidFill>
              </a:rPr>
              <a:t> to avoid infinite loops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33FFEB9-EFA7-1046-AC3A-4D7F02C3E192}"/>
              </a:ext>
            </a:extLst>
          </p:cNvPr>
          <p:cNvSpPr/>
          <p:nvPr/>
        </p:nvSpPr>
        <p:spPr>
          <a:xfrm>
            <a:off x="4271826" y="1232241"/>
            <a:ext cx="2902508" cy="1093270"/>
          </a:xfrm>
          <a:prstGeom prst="wedgeRoundRectCallout">
            <a:avLst>
              <a:gd name="adj1" fmla="val -71239"/>
              <a:gd name="adj2" fmla="val -102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Execute statement</a:t>
            </a:r>
            <a:r>
              <a:rPr lang="en-US" sz="2000" b="1" baseline="-25000" dirty="0">
                <a:solidFill>
                  <a:schemeClr val="bg1"/>
                </a:solidFill>
              </a:rPr>
              <a:t>1..n </a:t>
            </a:r>
            <a:r>
              <a:rPr lang="en-US" sz="2000" b="1" dirty="0">
                <a:solidFill>
                  <a:schemeClr val="bg1"/>
                </a:solidFill>
              </a:rPr>
              <a:t>while conditional is True</a:t>
            </a:r>
          </a:p>
        </p:txBody>
      </p:sp>
    </p:spTree>
    <p:extLst>
      <p:ext uri="{BB962C8B-B14F-4D97-AF65-F5344CB8AC3E}">
        <p14:creationId xmlns:p14="http://schemas.microsoft.com/office/powerpoint/2010/main" val="2984946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E39B25-A868-7840-A57B-E1086854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23" y="1725023"/>
            <a:ext cx="7689954" cy="40880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4489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Write a function to calculate the sum of a range of integers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</a:t>
            </a:r>
            <a:r>
              <a:rPr lang="is-IS">
                <a:latin typeface="Gill Sans MT"/>
                <a:cs typeface="Gill Sans MT"/>
              </a:rPr>
              <a:t>…</a:t>
            </a:r>
            <a:r>
              <a:rPr lang="en-US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80322" y="3300804"/>
            <a:ext cx="2768745" cy="556933"/>
          </a:xfrm>
          <a:prstGeom prst="wedgeRoundRectCallout">
            <a:avLst>
              <a:gd name="adj1" fmla="val -65171"/>
              <a:gd name="adj2" fmla="val -193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if start &gt;= end?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B6EC361-C186-9640-879A-1701196088F7}"/>
              </a:ext>
            </a:extLst>
          </p:cNvPr>
          <p:cNvSpPr/>
          <p:nvPr/>
        </p:nvSpPr>
        <p:spPr>
          <a:xfrm>
            <a:off x="6117953" y="4671348"/>
            <a:ext cx="3026047" cy="885361"/>
          </a:xfrm>
          <a:prstGeom prst="wedgeRoundRectCallout">
            <a:avLst>
              <a:gd name="adj1" fmla="val -65171"/>
              <a:gd name="adj2" fmla="val -193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" pitchFamily="2" charset="0"/>
              </a:rPr>
              <a:t>assert expr </a:t>
            </a:r>
            <a:r>
              <a:rPr lang="en-US" b="1" dirty="0">
                <a:solidFill>
                  <a:schemeClr val="bg1"/>
                </a:solidFill>
              </a:rPr>
              <a:t>complains if expr is not True</a:t>
            </a:r>
          </a:p>
        </p:txBody>
      </p:sp>
    </p:spTree>
    <p:extLst>
      <p:ext uri="{BB962C8B-B14F-4D97-AF65-F5344CB8AC3E}">
        <p14:creationId xmlns:p14="http://schemas.microsoft.com/office/powerpoint/2010/main" val="284724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Sometimes you want to break out of the middle or end, rather than the top, of a loop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break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leaves the loop and execution moves to the first line following the while block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break </a:t>
            </a:r>
            <a:r>
              <a:rPr lang="en-US" dirty="0">
                <a:latin typeface="Gill Sans MT"/>
                <a:cs typeface="Gill Sans MT"/>
              </a:rPr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82A11-2CC1-B640-B038-B7AC36A7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59" y="2357345"/>
            <a:ext cx="3911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22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does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include a do while statement…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but it’s easy to simulate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Courier New"/>
                <a:cs typeface="Courier New"/>
              </a:rPr>
              <a:t>do while</a:t>
            </a:r>
            <a:r>
              <a:rPr lang="en-US" dirty="0">
                <a:latin typeface="Courier New"/>
                <a:cs typeface="Courier New"/>
              </a:rPr>
              <a:t>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41444-9134-4C44-A2D1-62C179B1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588932"/>
            <a:ext cx="8496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0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iterate through sequences 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has many different sequences, e.g. lists, dicts, tuples, strings, ranges, generators, …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dirty="0">
                <a:latin typeface="Courier New"/>
                <a:cs typeface="Courier New"/>
              </a:rPr>
              <a:t> loops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EBD7E-8477-6549-95D9-38B9D8474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4" y="2111213"/>
            <a:ext cx="8636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5" y="1295459"/>
            <a:ext cx="7382494" cy="4511810"/>
          </a:xfrm>
        </p:spPr>
        <p:txBody>
          <a:bodyPr/>
          <a:lstStyle/>
          <a:p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iterate through sequences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about a range of 0 to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?</a:t>
            </a:r>
          </a:p>
          <a:p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range(limit)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returns a sequence of integers from </a:t>
            </a:r>
            <a:r>
              <a:rPr lang="en-US" sz="2600" dirty="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0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</a:t>
            </a:r>
            <a:r>
              <a:rPr lang="en-US" sz="26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up to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but </a:t>
            </a:r>
            <a:r>
              <a:rPr lang="en-US" sz="26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not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including,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limit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Courier New"/>
              </a:rPr>
              <a:t>for (i = 0; i &lt; 3; i++){ }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89654-3DEB-744E-9D9B-35E7B9DF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4" y="2591920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6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5" y="1295459"/>
            <a:ext cx="849347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Slides marked 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contain topics that we’ll cover in detail later in the course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if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Courier New"/>
              </a:rPr>
              <a:t>comfortable_with_advanced_topics</a:t>
            </a: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():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  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Courier New"/>
              </a:rPr>
              <a:t>use_in_homework_assignments</a:t>
            </a: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elif confused():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  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Courier New"/>
              </a:rPr>
              <a:t>don’t_worry_for_now</a:t>
            </a: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  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Courier New"/>
              </a:rPr>
              <a:t>use_simpler_approach</a:t>
            </a: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()</a:t>
            </a: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098FB-F546-964C-9927-FBC29750DAEB}"/>
              </a:ext>
            </a:extLst>
          </p:cNvPr>
          <p:cNvSpPr txBox="1"/>
          <p:nvPr/>
        </p:nvSpPr>
        <p:spPr>
          <a:xfrm>
            <a:off x="215095" y="465956"/>
            <a:ext cx="799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878BD-280E-1F46-8323-FEEDAFB9999A}"/>
              </a:ext>
            </a:extLst>
          </p:cNvPr>
          <p:cNvSpPr txBox="1"/>
          <p:nvPr/>
        </p:nvSpPr>
        <p:spPr>
          <a:xfrm>
            <a:off x="2133385" y="1295459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79773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Say hello!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is an interpreted language 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Commands are parsed and executed interactively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No need to compile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you’re unsure of what Python would do, try it!!!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Designing Python experiments is a critical skill</a:t>
            </a: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Talking to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061411" y="1591179"/>
            <a:ext cx="2928346" cy="767941"/>
          </a:xfrm>
          <a:prstGeom prst="wedgeRoundRectCallout">
            <a:avLst>
              <a:gd name="adj1" fmla="val -64416"/>
              <a:gd name="adj2" fmla="val 204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Courier New"/>
              </a:rPr>
              <a:t>You type the stuff in the pink/grey 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E988F-88D4-9946-9961-7A608AEA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94" y="1692602"/>
            <a:ext cx="3568700" cy="12700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811459" y="2657391"/>
            <a:ext cx="2979086" cy="497805"/>
          </a:xfrm>
          <a:prstGeom prst="wedgeRoundRectCallout">
            <a:avLst>
              <a:gd name="adj1" fmla="val -74032"/>
              <a:gd name="adj2" fmla="val -454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  <a:cs typeface="Courier New"/>
              </a:rPr>
              <a:t>Output from Python</a:t>
            </a:r>
          </a:p>
        </p:txBody>
      </p:sp>
    </p:spTree>
    <p:extLst>
      <p:ext uri="{BB962C8B-B14F-4D97-AF65-F5344CB8AC3E}">
        <p14:creationId xmlns:p14="http://schemas.microsoft.com/office/powerpoint/2010/main" val="4194111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32C6A-AB2B-0D44-9EB2-64452EF7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3" y="1545196"/>
            <a:ext cx="6512461" cy="47087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7052C49-F84E-614C-8813-0D154D6597A7}"/>
              </a:ext>
            </a:extLst>
          </p:cNvPr>
          <p:cNvSpPr/>
          <p:nvPr/>
        </p:nvSpPr>
        <p:spPr>
          <a:xfrm>
            <a:off x="4983808" y="1746107"/>
            <a:ext cx="2763861" cy="443578"/>
          </a:xfrm>
          <a:prstGeom prst="wedgeRoundRectCallout">
            <a:avLst>
              <a:gd name="adj1" fmla="val -79875"/>
              <a:gd name="adj2" fmla="val 128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a list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5E6E1E3-B3CE-7D40-AD7D-85D8ABF18A9D}"/>
              </a:ext>
            </a:extLst>
          </p:cNvPr>
          <p:cNvSpPr/>
          <p:nvPr/>
        </p:nvSpPr>
        <p:spPr>
          <a:xfrm>
            <a:off x="2035147" y="2444779"/>
            <a:ext cx="3606960" cy="599736"/>
          </a:xfrm>
          <a:prstGeom prst="wedgeRoundRectCallout">
            <a:avLst>
              <a:gd name="adj1" fmla="val -70324"/>
              <a:gd name="adj2" fmla="val -778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Access individual elements with slices offset from 0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7FECDE9-9D36-7B47-814A-DBAB04E77DCD}"/>
              </a:ext>
            </a:extLst>
          </p:cNvPr>
          <p:cNvSpPr/>
          <p:nvPr/>
        </p:nvSpPr>
        <p:spPr>
          <a:xfrm>
            <a:off x="3493814" y="4112609"/>
            <a:ext cx="4410997" cy="443578"/>
          </a:xfrm>
          <a:prstGeom prst="wedgeRoundRectCallout">
            <a:avLst>
              <a:gd name="adj1" fmla="val -73751"/>
              <a:gd name="adj2" fmla="val 279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Append items to the end of the list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D35AC2B-B7CC-A845-9D34-93E4AA9FCDDF}"/>
              </a:ext>
            </a:extLst>
          </p:cNvPr>
          <p:cNvSpPr/>
          <p:nvPr/>
        </p:nvSpPr>
        <p:spPr>
          <a:xfrm>
            <a:off x="3493814" y="4900952"/>
            <a:ext cx="4410997" cy="443578"/>
          </a:xfrm>
          <a:prstGeom prst="wedgeRoundRectCallout">
            <a:avLst>
              <a:gd name="adj1" fmla="val -75191"/>
              <a:gd name="adj2" fmla="val -23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Iterate through the elements in the list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EFB63AA-68A1-F748-BA9D-7A6E49223502}"/>
              </a:ext>
            </a:extLst>
          </p:cNvPr>
          <p:cNvSpPr/>
          <p:nvPr/>
        </p:nvSpPr>
        <p:spPr>
          <a:xfrm>
            <a:off x="2539374" y="3404688"/>
            <a:ext cx="3606960" cy="599736"/>
          </a:xfrm>
          <a:prstGeom prst="wedgeRoundRectCallout">
            <a:avLst>
              <a:gd name="adj1" fmla="val -61597"/>
              <a:gd name="adj2" fmla="val -75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the list with slices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DBC2E-A4A1-C442-894D-C7552235981E}"/>
              </a:ext>
            </a:extLst>
          </p:cNvPr>
          <p:cNvSpPr txBox="1"/>
          <p:nvPr/>
        </p:nvSpPr>
        <p:spPr>
          <a:xfrm>
            <a:off x="427396" y="1021976"/>
            <a:ext cx="865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Lists hold arbitrary, ordered values of different types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303C3-BC5B-B141-8ABF-9DBCDED4B216}"/>
              </a:ext>
            </a:extLst>
          </p:cNvPr>
          <p:cNvSpPr txBox="1"/>
          <p:nvPr/>
        </p:nvSpPr>
        <p:spPr>
          <a:xfrm>
            <a:off x="3493814" y="444664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1839399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99E190-54AD-2B4E-81D5-48DB3A16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8" y="2682133"/>
            <a:ext cx="8244291" cy="33045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9DBC2E-A4A1-C442-894D-C7552235981E}"/>
              </a:ext>
            </a:extLst>
          </p:cNvPr>
          <p:cNvSpPr txBox="1"/>
          <p:nvPr/>
        </p:nvSpPr>
        <p:spPr>
          <a:xfrm>
            <a:off x="427396" y="1021976"/>
            <a:ext cx="865128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Lists hold arbitrary, ordered values of different types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If all elements in the list have the same type, then specify that type in the type hint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hints for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5E6E1E3-B3CE-7D40-AD7D-85D8ABF18A9D}"/>
              </a:ext>
            </a:extLst>
          </p:cNvPr>
          <p:cNvSpPr/>
          <p:nvPr/>
        </p:nvSpPr>
        <p:spPr>
          <a:xfrm>
            <a:off x="4958969" y="2210438"/>
            <a:ext cx="3606960" cy="599736"/>
          </a:xfrm>
          <a:prstGeom prst="wedgeRoundRectCallout">
            <a:avLst>
              <a:gd name="adj1" fmla="val -62499"/>
              <a:gd name="adj2" fmla="val 520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Import type hints from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typing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72B82DD-3017-4B44-A0E0-DC334A855126}"/>
              </a:ext>
            </a:extLst>
          </p:cNvPr>
          <p:cNvSpPr/>
          <p:nvPr/>
        </p:nvSpPr>
        <p:spPr>
          <a:xfrm>
            <a:off x="5493456" y="2991746"/>
            <a:ext cx="3036187" cy="472046"/>
          </a:xfrm>
          <a:prstGeom prst="wedgeRoundRectCallout">
            <a:avLst>
              <a:gd name="adj1" fmla="val -116296"/>
              <a:gd name="adj2" fmla="val 78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Type of values in the list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2CACB-8329-1449-AF0D-EC3D53E0B2BE}"/>
              </a:ext>
            </a:extLst>
          </p:cNvPr>
          <p:cNvSpPr txBox="1"/>
          <p:nvPr/>
        </p:nvSpPr>
        <p:spPr>
          <a:xfrm>
            <a:off x="3710790" y="317184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033210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item in 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A7B70-533B-4440-B514-8041D04A71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676" y="1815353"/>
            <a:ext cx="3468487" cy="302558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B7C026E-4D1E-634C-B265-A285B125A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094" y="1815353"/>
            <a:ext cx="476558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need to find my friend Nanda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can knock on every door until I find him …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or I can look up his address and go directly to the right door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keys to values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Nanda          Apt 5B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3DFA36-52AC-C14B-A00A-137EBB8C3B39}"/>
              </a:ext>
            </a:extLst>
          </p:cNvPr>
          <p:cNvSpPr/>
          <p:nvPr/>
        </p:nvSpPr>
        <p:spPr>
          <a:xfrm>
            <a:off x="1963271" y="5109884"/>
            <a:ext cx="457200" cy="33617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350E1-832D-FC43-99FE-34CF1D11D71D}"/>
              </a:ext>
            </a:extLst>
          </p:cNvPr>
          <p:cNvSpPr txBox="1"/>
          <p:nvPr/>
        </p:nvSpPr>
        <p:spPr>
          <a:xfrm>
            <a:off x="3912268" y="831666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894637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3B7C4F-ED07-2543-892E-B8878500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4" y="1421241"/>
            <a:ext cx="8481556" cy="47459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63AA23-6D67-064B-8390-364D09F2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dict maps a key to a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BD06-B6E7-3942-B5BE-F6C2F2ADE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479207B-022E-A548-9B2E-3E72C2DE7580}"/>
              </a:ext>
            </a:extLst>
          </p:cNvPr>
          <p:cNvSpPr/>
          <p:nvPr/>
        </p:nvSpPr>
        <p:spPr>
          <a:xfrm>
            <a:off x="6129766" y="1901174"/>
            <a:ext cx="2020942" cy="377707"/>
          </a:xfrm>
          <a:prstGeom prst="wedgeRoundRectCallout">
            <a:avLst>
              <a:gd name="adj1" fmla="val -88011"/>
              <a:gd name="adj2" fmla="val -513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Initialize a dict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AF929BE-D0E4-E449-B4A7-780D7E48B401}"/>
              </a:ext>
            </a:extLst>
          </p:cNvPr>
          <p:cNvSpPr/>
          <p:nvPr/>
        </p:nvSpPr>
        <p:spPr>
          <a:xfrm>
            <a:off x="3830370" y="2342212"/>
            <a:ext cx="4084437" cy="443578"/>
          </a:xfrm>
          <a:prstGeom prst="wedgeRoundRectCallout">
            <a:avLst>
              <a:gd name="adj1" fmla="val -74341"/>
              <a:gd name="adj2" fmla="val -1042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key to retrieve associated value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9630AB-9AD3-BC49-94D4-533C5BC74B49}"/>
              </a:ext>
            </a:extLst>
          </p:cNvPr>
          <p:cNvSpPr/>
          <p:nvPr/>
        </p:nvSpPr>
        <p:spPr>
          <a:xfrm>
            <a:off x="4809188" y="3338675"/>
            <a:ext cx="2939965" cy="443578"/>
          </a:xfrm>
          <a:prstGeom prst="wedgeRoundRectCallout">
            <a:avLst>
              <a:gd name="adj1" fmla="val -57042"/>
              <a:gd name="adj2" fmla="val -623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 new key/value pairs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6C242B4-04F8-EA4D-80EA-2330F82C503C}"/>
              </a:ext>
            </a:extLst>
          </p:cNvPr>
          <p:cNvSpPr/>
          <p:nvPr/>
        </p:nvSpPr>
        <p:spPr>
          <a:xfrm>
            <a:off x="4809188" y="5026720"/>
            <a:ext cx="4084437" cy="443578"/>
          </a:xfrm>
          <a:prstGeom prst="wedgeRoundRectCallout">
            <a:avLst>
              <a:gd name="adj1" fmla="val -49222"/>
              <a:gd name="adj2" fmla="val -1662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Iterate through key/value pairs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8D7D9A7-B261-814F-BB1F-38A0468742F0}"/>
              </a:ext>
            </a:extLst>
          </p:cNvPr>
          <p:cNvSpPr/>
          <p:nvPr/>
        </p:nvSpPr>
        <p:spPr>
          <a:xfrm>
            <a:off x="4809188" y="5660329"/>
            <a:ext cx="4084437" cy="443578"/>
          </a:xfrm>
          <a:prstGeom prst="wedgeRoundRectCallout">
            <a:avLst>
              <a:gd name="adj1" fmla="val -103172"/>
              <a:gd name="adj2" fmla="val -547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order is undefined…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CA788-8042-5842-B4EC-DB7A832E51DA}"/>
              </a:ext>
            </a:extLst>
          </p:cNvPr>
          <p:cNvSpPr/>
          <p:nvPr/>
        </p:nvSpPr>
        <p:spPr>
          <a:xfrm>
            <a:off x="4248360" y="914332"/>
            <a:ext cx="1301937" cy="443578"/>
          </a:xfrm>
          <a:prstGeom prst="wedgeRoundRectCallout">
            <a:avLst>
              <a:gd name="adj1" fmla="val 8353"/>
              <a:gd name="adj2" fmla="val 910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B1A8B89-7197-C34D-878B-193C3841C789}"/>
              </a:ext>
            </a:extLst>
          </p:cNvPr>
          <p:cNvSpPr/>
          <p:nvPr/>
        </p:nvSpPr>
        <p:spPr>
          <a:xfrm>
            <a:off x="6131520" y="916699"/>
            <a:ext cx="1301937" cy="443578"/>
          </a:xfrm>
          <a:prstGeom prst="wedgeRoundRectCallout">
            <a:avLst>
              <a:gd name="adj1" fmla="val -57080"/>
              <a:gd name="adj2" fmla="val 911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3110D-1B44-F04B-8BEB-D2DC20A9E0DB}"/>
              </a:ext>
            </a:extLst>
          </p:cNvPr>
          <p:cNvSpPr txBox="1"/>
          <p:nvPr/>
        </p:nvSpPr>
        <p:spPr>
          <a:xfrm>
            <a:off x="-165741" y="834690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022315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29DBC2E-A4A1-C442-894D-C7552235981E}"/>
              </a:ext>
            </a:extLst>
          </p:cNvPr>
          <p:cNvSpPr txBox="1"/>
          <p:nvPr/>
        </p:nvSpPr>
        <p:spPr>
          <a:xfrm>
            <a:off x="427396" y="1021976"/>
            <a:ext cx="865128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Lists hold arbitrary, ordered values of different types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If all elements in the list have the same type, then specify that type in the type hint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" pitchFamily="2" charset="0"/>
              </a:rPr>
              <a:t>	var</a:t>
            </a:r>
            <a:r>
              <a:rPr lang="en-US" sz="2800" dirty="0">
                <a:latin typeface="Gill Sans MT" panose="020B0502020104020203" pitchFamily="34" charset="77"/>
              </a:rPr>
              <a:t>: </a:t>
            </a:r>
            <a:r>
              <a:rPr lang="en-US" sz="2800" dirty="0">
                <a:latin typeface="Courier" pitchFamily="2" charset="0"/>
              </a:rPr>
              <a:t>Dict[</a:t>
            </a:r>
            <a:r>
              <a:rPr lang="en-US" sz="2800" i="1" dirty="0">
                <a:latin typeface="Gill Sans MT" panose="020B0502020104020203" pitchFamily="34" charset="77"/>
              </a:rPr>
              <a:t>key_type</a:t>
            </a:r>
            <a:r>
              <a:rPr lang="en-US" sz="2800" dirty="0">
                <a:latin typeface="Gill Sans MT" panose="020B0502020104020203" pitchFamily="34" charset="77"/>
              </a:rPr>
              <a:t>, </a:t>
            </a:r>
            <a:r>
              <a:rPr lang="en-US" sz="2800" i="1" dirty="0">
                <a:latin typeface="Gill Sans MT" panose="020B0502020104020203" pitchFamily="34" charset="77"/>
              </a:rPr>
              <a:t>value_type</a:t>
            </a:r>
            <a:r>
              <a:rPr lang="en-US" sz="2800" dirty="0">
                <a:latin typeface="Courier" pitchFamily="2" charset="0"/>
              </a:rPr>
              <a:t>]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Type hints for dicts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E7AA7-5916-3648-A1AF-68FB8B8D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46" y="3167696"/>
            <a:ext cx="8150707" cy="2539027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6033575-CADA-DF46-8BE5-C389151EC24A}"/>
              </a:ext>
            </a:extLst>
          </p:cNvPr>
          <p:cNvSpPr/>
          <p:nvPr/>
        </p:nvSpPr>
        <p:spPr>
          <a:xfrm>
            <a:off x="4753040" y="2938422"/>
            <a:ext cx="2292909" cy="416624"/>
          </a:xfrm>
          <a:prstGeom prst="wedgeRoundRectCallout">
            <a:avLst>
              <a:gd name="adj1" fmla="val -99251"/>
              <a:gd name="adj2" fmla="val 1604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Type of the key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1816C48-DD56-9A42-87C0-14B2007CB7DB}"/>
              </a:ext>
            </a:extLst>
          </p:cNvPr>
          <p:cNvSpPr/>
          <p:nvPr/>
        </p:nvSpPr>
        <p:spPr>
          <a:xfrm>
            <a:off x="6600717" y="3377624"/>
            <a:ext cx="2247019" cy="416624"/>
          </a:xfrm>
          <a:prstGeom prst="wedgeRoundRectCallout">
            <a:avLst>
              <a:gd name="adj1" fmla="val -148978"/>
              <a:gd name="adj2" fmla="val 68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Type of the value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5F5DE-62C7-B742-9EFE-C95602CEAB2B}"/>
              </a:ext>
            </a:extLst>
          </p:cNvPr>
          <p:cNvSpPr txBox="1"/>
          <p:nvPr/>
        </p:nvSpPr>
        <p:spPr>
          <a:xfrm>
            <a:off x="4051676" y="35422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675248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EBEF7-2CF1-A745-9A6B-DE4A5909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4" y="1329543"/>
            <a:ext cx="6778276" cy="47913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Typical Python Program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92119" y="1108217"/>
            <a:ext cx="3784607" cy="481265"/>
          </a:xfrm>
          <a:prstGeom prst="wedgeRoundRectCallout">
            <a:avLst>
              <a:gd name="adj1" fmla="val -66946"/>
              <a:gd name="adj2" fmla="val 520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Docstring to describe the file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944857" y="3532594"/>
            <a:ext cx="3948769" cy="481265"/>
          </a:xfrm>
          <a:prstGeom prst="wedgeRoundRectCallout">
            <a:avLst>
              <a:gd name="adj1" fmla="val -63602"/>
              <a:gd name="adj2" fmla="val -36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Functions with docstrings and logic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44857" y="4640663"/>
            <a:ext cx="3948769" cy="635579"/>
          </a:xfrm>
          <a:prstGeom prst="wedgeRoundRectCallout">
            <a:avLst>
              <a:gd name="adj1" fmla="val -61247"/>
              <a:gd name="adj2" fmla="val 36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main() function with test cases and user interaction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399497" y="5508521"/>
            <a:ext cx="3948769" cy="635579"/>
          </a:xfrm>
          <a:prstGeom prst="wedgeRoundRectCallout">
            <a:avLst>
              <a:gd name="adj1" fmla="val -66350"/>
              <a:gd name="adj2" fmla="val 36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Call  main()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E979E3B-2360-0D42-90BC-B2AA567F7326}"/>
              </a:ext>
            </a:extLst>
          </p:cNvPr>
          <p:cNvSpPr/>
          <p:nvPr/>
        </p:nvSpPr>
        <p:spPr>
          <a:xfrm>
            <a:off x="5010037" y="2544631"/>
            <a:ext cx="3948769" cy="481265"/>
          </a:xfrm>
          <a:prstGeom prst="wedgeRoundRectCallout">
            <a:avLst>
              <a:gd name="adj1" fmla="val -63602"/>
              <a:gd name="adj2" fmla="val -36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Imports go at the top of the file</a:t>
            </a:r>
          </a:p>
        </p:txBody>
      </p:sp>
    </p:spTree>
    <p:extLst>
      <p:ext uri="{BB962C8B-B14F-4D97-AF65-F5344CB8AC3E}">
        <p14:creationId xmlns:p14="http://schemas.microsoft.com/office/powerpoint/2010/main" val="2066275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__name__ identifies current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948303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BCF563-5AF8-274B-B100-EC8D227D95E5}"/>
              </a:ext>
            </a:extLst>
          </p:cNvPr>
          <p:cNvCxnSpPr>
            <a:cxnSpLocks/>
          </p:cNvCxnSpPr>
          <p:nvPr/>
        </p:nvCxnSpPr>
        <p:spPr>
          <a:xfrm>
            <a:off x="227013" y="3620889"/>
            <a:ext cx="8495210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11575-31F6-7240-BF08-03BCFA60B23D}"/>
              </a:ext>
            </a:extLst>
          </p:cNvPr>
          <p:cNvSpPr txBox="1"/>
          <p:nvPr/>
        </p:nvSpPr>
        <p:spPr>
          <a:xfrm>
            <a:off x="4577791" y="1833161"/>
            <a:ext cx="32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python file1.py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B4845-9C6D-5740-9659-8E887BD7F085}"/>
              </a:ext>
            </a:extLst>
          </p:cNvPr>
          <p:cNvSpPr txBox="1"/>
          <p:nvPr/>
        </p:nvSpPr>
        <p:spPr>
          <a:xfrm>
            <a:off x="4577791" y="4143098"/>
            <a:ext cx="32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python file2.py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7D9728-5A71-2A4D-99FA-37BB4183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72" y="1928054"/>
            <a:ext cx="4302819" cy="13202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1D7FEE-C762-A141-BD4D-EBB47B9480FB}"/>
              </a:ext>
            </a:extLst>
          </p:cNvPr>
          <p:cNvSpPr txBox="1"/>
          <p:nvPr/>
        </p:nvSpPr>
        <p:spPr>
          <a:xfrm>
            <a:off x="227013" y="1514962"/>
            <a:ext cx="32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file1.py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CE1C72-EC4F-1E40-BC57-F4E84FF3EF06}"/>
              </a:ext>
            </a:extLst>
          </p:cNvPr>
          <p:cNvSpPr txBox="1"/>
          <p:nvPr/>
        </p:nvSpPr>
        <p:spPr>
          <a:xfrm>
            <a:off x="227013" y="3793030"/>
            <a:ext cx="32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file2.py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8B2189-C93E-5944-81DB-686C8837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23" y="2272522"/>
            <a:ext cx="4064000" cy="546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0F5F36-B49E-D641-BA21-A006E6195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13" y="4162362"/>
            <a:ext cx="4079390" cy="19461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A15D02-C017-2A46-84DF-F0EF2EBAE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223" y="4507588"/>
            <a:ext cx="3898900" cy="1054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658223" y="3183112"/>
            <a:ext cx="3282837" cy="724330"/>
          </a:xfrm>
          <a:prstGeom prst="wedgeRoundRectCallout">
            <a:avLst>
              <a:gd name="adj1" fmla="val -39918"/>
              <a:gd name="adj2" fmla="val 263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__name__ specifies the name of the current module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932755F-8077-8344-9106-4EE088962A3F}"/>
              </a:ext>
            </a:extLst>
          </p:cNvPr>
          <p:cNvSpPr/>
          <p:nvPr/>
        </p:nvSpPr>
        <p:spPr>
          <a:xfrm>
            <a:off x="1191781" y="950428"/>
            <a:ext cx="3282837" cy="724330"/>
          </a:xfrm>
          <a:prstGeom prst="wedgeRoundRectCallout">
            <a:avLst>
              <a:gd name="adj1" fmla="val -39918"/>
              <a:gd name="adj2" fmla="val 263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“__f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oo</a:t>
            </a:r>
            <a:r>
              <a:rPr lang="en-US" sz="2000" dirty="0">
                <a:solidFill>
                  <a:schemeClr val="bg1"/>
                </a:solidFill>
              </a:rPr>
              <a:t>__”  specifies something magic in Python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849D2-4FDA-1E41-BECD-9BDD404E3A45}"/>
              </a:ext>
            </a:extLst>
          </p:cNvPr>
          <p:cNvSpPr txBox="1"/>
          <p:nvPr/>
        </p:nvSpPr>
        <p:spPr>
          <a:xfrm>
            <a:off x="4418103" y="849066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541730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63AA23-6D67-064B-8390-364D09F2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BD06-B6E7-3942-B5BE-F6C2F2ADE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AE979106-C987-F049-B3FC-C0E627DAE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113" y="1033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has many more features that we’ll explore throughout the semester but this gives you enough to get started on your journey to becoming a Pythonista…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F946D6-DA2E-9340-9B22-6C7E9F86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230" y="2425412"/>
            <a:ext cx="3363259" cy="36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8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33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Code lives forever so make it readable and maintainable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Good comments are critical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Don’t explain the obvious but do explain subtleties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Include a comment at the top to explain the problem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Explain major sections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meaningful variable names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consistent white space/blanks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var: type = value</a:t>
            </a:r>
          </a:p>
          <a:p>
            <a:pPr lvl="1"/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Blank lines between sections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We’ll explore more formal guidelines later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Coding style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3289350"/>
            <a:ext cx="2692399" cy="20871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1042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Comments allow us to leave reminders for us and others who read our code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Comments are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critical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for readable, maintainable code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Code lives far longer than we expect, and comments help us to understand what we were thinking after the fact</a:t>
            </a:r>
          </a:p>
          <a:p>
            <a:pPr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Comments: Note to 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734AD-3DB9-0C45-9389-035B7CAA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13" y="2080302"/>
            <a:ext cx="4651739" cy="24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32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0100" y="1498600"/>
            <a:ext cx="3124200" cy="18224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1225" y="1323304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You’re ready to write Python code!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Alternatives for interacting with Python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Type into the Python interpreter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 .py file in a text editor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an Integrated Development Environment (IDE)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Your choice, but an IDE will be easiest and most efficient after a short learning curve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IDEs available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VS Code, PyCharm, Jupyter, PyScripter, IDLE,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688388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Integrated Development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5" y="1230676"/>
            <a:ext cx="8251174" cy="4838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867302" y="2818523"/>
            <a:ext cx="1390923" cy="506460"/>
          </a:xfrm>
          <a:prstGeom prst="wedgeRoundRectCallout">
            <a:avLst>
              <a:gd name="adj1" fmla="val -53703"/>
              <a:gd name="adj2" fmla="val -1130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Variable explorer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06340" y="4247850"/>
            <a:ext cx="1390923" cy="506460"/>
          </a:xfrm>
          <a:prstGeom prst="wedgeRoundRectCallou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Python Console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501802" y="2125694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288372" y="52323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input/outut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1427909" y="815458"/>
            <a:ext cx="1390923" cy="506460"/>
          </a:xfrm>
          <a:prstGeom prst="wedgeRoundRectCallout">
            <a:avLst>
              <a:gd name="adj1" fmla="val -84746"/>
              <a:gd name="adj2" fmla="val 925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program file changes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371788" y="664843"/>
            <a:ext cx="1390923" cy="506460"/>
          </a:xfrm>
          <a:prstGeom prst="wedgeRoundRectCallout">
            <a:avLst>
              <a:gd name="adj1" fmla="val -92965"/>
              <a:gd name="adj2" fmla="val 951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your program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400702" y="4443756"/>
            <a:ext cx="1390923" cy="506460"/>
          </a:xfrm>
          <a:prstGeom prst="wedgeRoundRectCallout">
            <a:avLst>
              <a:gd name="adj1" fmla="val 8385"/>
              <a:gd name="adj2" fmla="val 1276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Stack Trace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867301" y="456658"/>
            <a:ext cx="1924324" cy="960980"/>
          </a:xfrm>
          <a:prstGeom prst="wedgeRoundRectCallout">
            <a:avLst>
              <a:gd name="adj1" fmla="val 10211"/>
              <a:gd name="adj2" fmla="val 2319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Free version of Canopy does NOT include debugger</a:t>
            </a:r>
          </a:p>
        </p:txBody>
      </p:sp>
    </p:spTree>
    <p:extLst>
      <p:ext uri="{BB962C8B-B14F-4D97-AF65-F5344CB8AC3E}">
        <p14:creationId xmlns:p14="http://schemas.microsoft.com/office/powerpoint/2010/main" val="3316918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9" y="906320"/>
            <a:ext cx="6613158" cy="52404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27908" y="2424237"/>
            <a:ext cx="1390923" cy="506460"/>
          </a:xfrm>
          <a:prstGeom prst="wedgeRoundRectCallout">
            <a:avLst>
              <a:gd name="adj1" fmla="val -53703"/>
              <a:gd name="adj2" fmla="val -1130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Variable explorer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31895" y="3063093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040972" y="52196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input/outut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136779" y="915798"/>
            <a:ext cx="1556121" cy="1133522"/>
          </a:xfrm>
          <a:prstGeom prst="wedgeRoundRectCallout">
            <a:avLst>
              <a:gd name="adj1" fmla="val -85232"/>
              <a:gd name="adj2" fmla="val -251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your program, step through the code, </a:t>
            </a:r>
            <a:r>
              <a:rPr lang="mr-IN" sz="1400" dirty="0">
                <a:solidFill>
                  <a:schemeClr val="bg1"/>
                </a:solidFill>
              </a:rPr>
              <a:t>…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36985" y="3809738"/>
            <a:ext cx="1390923" cy="506460"/>
          </a:xfrm>
          <a:prstGeom prst="wedgeRoundRectCallout">
            <a:avLst>
              <a:gd name="adj1" fmla="val 79604"/>
              <a:gd name="adj2" fmla="val -503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855351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25" y="1009839"/>
            <a:ext cx="4933574" cy="51194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288208" y="5219629"/>
            <a:ext cx="1390923" cy="506460"/>
          </a:xfrm>
          <a:prstGeom prst="wedgeRoundRectCallout">
            <a:avLst>
              <a:gd name="adj1" fmla="val -53703"/>
              <a:gd name="adj2" fmla="val -1130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Variable explorer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717826" y="2812173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040972" y="52196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input/outut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136779" y="915798"/>
            <a:ext cx="1556121" cy="1133522"/>
          </a:xfrm>
          <a:prstGeom prst="wedgeRoundRectCallout">
            <a:avLst>
              <a:gd name="adj1" fmla="val -85232"/>
              <a:gd name="adj2" fmla="val -251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your program, step through the code, </a:t>
            </a:r>
            <a:r>
              <a:rPr lang="mr-IN" sz="1400" dirty="0">
                <a:solidFill>
                  <a:schemeClr val="bg1"/>
                </a:solidFill>
              </a:rPr>
              <a:t>…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-286442" y="4330438"/>
            <a:ext cx="1390923" cy="506460"/>
          </a:xfrm>
          <a:prstGeom prst="wedgeRoundRectCallout">
            <a:avLst>
              <a:gd name="adj1" fmla="val 79604"/>
              <a:gd name="adj2" fmla="val -503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Stack Trace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261099" y="2812172"/>
            <a:ext cx="2447469" cy="1620128"/>
          </a:xfrm>
          <a:prstGeom prst="wedgeRoundRectCallout">
            <a:avLst>
              <a:gd name="adj1" fmla="val -48506"/>
              <a:gd name="adj2" fmla="val -18436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PyCharm is VERY powerful and includes many powerful features but may be harder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6209761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915798"/>
            <a:ext cx="5640309" cy="51675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3294160" y="3497239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Cell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609172" y="4887231"/>
            <a:ext cx="1470828" cy="863671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Graphic output from running the code cell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02050" y="1329657"/>
            <a:ext cx="1390923" cy="506460"/>
          </a:xfrm>
          <a:prstGeom prst="wedgeRoundRectCallout">
            <a:avLst>
              <a:gd name="adj1" fmla="val -89313"/>
              <a:gd name="adj2" fmla="val 73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Notebooks run in a browser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053295" y="2825534"/>
            <a:ext cx="2881174" cy="1849869"/>
          </a:xfrm>
          <a:prstGeom prst="wedgeRoundRectCallout">
            <a:avLst>
              <a:gd name="adj1" fmla="val -27678"/>
              <a:gd name="adj2" fmla="val 307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Jupyter is very popular for Data Science because you can combine code, Markup, output, etc.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Describe the logic and results of the analysis in a single, executable notebook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502049" y="1950978"/>
            <a:ext cx="1390923" cy="506460"/>
          </a:xfrm>
          <a:prstGeom prst="wedgeRoundRectCallout">
            <a:avLst>
              <a:gd name="adj1" fmla="val -89313"/>
              <a:gd name="adj2" fmla="val 73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Markdown Cell</a:t>
            </a:r>
          </a:p>
        </p:txBody>
      </p:sp>
    </p:spTree>
    <p:extLst>
      <p:ext uri="{BB962C8B-B14F-4D97-AF65-F5344CB8AC3E}">
        <p14:creationId xmlns:p14="http://schemas.microsoft.com/office/powerpoint/2010/main" val="711243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26" y="915536"/>
            <a:ext cx="5089966" cy="51902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Jupyter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491787" y="2058536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138048" y="53720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input/outut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066585" y="2918820"/>
            <a:ext cx="2400683" cy="1179368"/>
          </a:xfrm>
          <a:prstGeom prst="wedgeRoundRectCallout">
            <a:avLst>
              <a:gd name="adj1" fmla="val -40538"/>
              <a:gd name="adj2" fmla="val 91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Debugging may be less convenient, with command line ipdb/pdb debugger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873505" y="3255274"/>
            <a:ext cx="1390923" cy="506460"/>
          </a:xfrm>
          <a:prstGeom prst="wedgeRoundRectCallout">
            <a:avLst>
              <a:gd name="adj1" fmla="val -167836"/>
              <a:gd name="adj2" fmla="val -678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Force a breakpoint</a:t>
            </a:r>
          </a:p>
        </p:txBody>
      </p:sp>
    </p:spTree>
    <p:extLst>
      <p:ext uri="{BB962C8B-B14F-4D97-AF65-F5344CB8AC3E}">
        <p14:creationId xmlns:p14="http://schemas.microsoft.com/office/powerpoint/2010/main" val="627643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74172"/>
              </p:ext>
            </p:extLst>
          </p:nvPr>
        </p:nvGraphicFramePr>
        <p:xfrm>
          <a:off x="368302" y="1668417"/>
          <a:ext cx="8340267" cy="2565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7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</a:t>
                      </a:r>
                      <a:r>
                        <a:rPr lang="en-US" baseline="0" dirty="0"/>
                        <a:t>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VS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Supports</a:t>
                      </a:r>
                      <a:r>
                        <a:rPr lang="en-US" baseline="0" dirty="0"/>
                        <a:t> many languages, works well with Python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PyCharm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powerful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Steeper learning curve than</a:t>
                      </a:r>
                      <a:r>
                        <a:rPr lang="en-US" baseline="0" dirty="0"/>
                        <a:t> other IDEs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Jupyter</a:t>
                      </a:r>
                      <a:r>
                        <a:rPr lang="en-US" baseline="0" dirty="0"/>
                        <a:t> Notebooks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</a:t>
                      </a:r>
                      <a:r>
                        <a:rPr lang="en-US" baseline="0" dirty="0"/>
                        <a:t> popular choice for Data Science, exploration, and sharing results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Debugger is not tightly integrated and requires</a:t>
                      </a:r>
                      <a:r>
                        <a:rPr lang="en-US" baseline="0" dirty="0"/>
                        <a:t> command line interface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7623" y="4484597"/>
            <a:ext cx="5622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</a:t>
            </a:r>
            <a:r>
              <a:rPr lang="en-US" sz="2400" b="1" i="1" dirty="0"/>
              <a:t>your </a:t>
            </a:r>
            <a:r>
              <a:rPr lang="en-US" sz="2400" dirty="0"/>
              <a:t>choice!   </a:t>
            </a:r>
          </a:p>
          <a:p>
            <a:pPr algn="ctr"/>
            <a:r>
              <a:rPr lang="en-US" sz="2400" dirty="0"/>
              <a:t>Pick one of these, or any other you prefer, but </a:t>
            </a:r>
            <a:r>
              <a:rPr lang="en-US" sz="2400" b="1" dirty="0"/>
              <a:t>you must</a:t>
            </a:r>
            <a:r>
              <a:rPr lang="en-US" sz="2400" dirty="0"/>
              <a:t> use an IDE for this course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254001" y="2142641"/>
            <a:ext cx="457199" cy="3810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8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review 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19FFA-3F87-1C49-ACAF-E89975468C03}"/>
              </a:ext>
            </a:extLst>
          </p:cNvPr>
          <p:cNvSpPr txBox="1"/>
          <p:nvPr/>
        </p:nvSpPr>
        <p:spPr>
          <a:xfrm>
            <a:off x="227012" y="1417638"/>
            <a:ext cx="891698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A little confused about anything in the lecture?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Stuck on the homework assignment?</a:t>
            </a:r>
          </a:p>
          <a:p>
            <a:pPr>
              <a:spcAft>
                <a:spcPts val="600"/>
              </a:spcAft>
            </a:pPr>
            <a:r>
              <a:rPr lang="en-US" sz="2800" b="1" dirty="0"/>
              <a:t>Optional</a:t>
            </a:r>
            <a:r>
              <a:rPr lang="en-US" sz="2800" dirty="0"/>
              <a:t> online review session Tuesday evenings at 6:00 PM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	See Canvas for URL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	Be ready to ask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FC1B2-E963-7445-B742-21305BF3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50" y="3353637"/>
            <a:ext cx="2861640" cy="28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33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59C6-F0A4-5049-B176-516B5C63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7" y="1323180"/>
            <a:ext cx="8688389" cy="4524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primitives (Py ingredients)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123654" y="2989680"/>
            <a:ext cx="4660655" cy="464716"/>
          </a:xfrm>
          <a:prstGeom prst="wedgeRoundRectCallout">
            <a:avLst>
              <a:gd name="adj1" fmla="val -57011"/>
              <a:gd name="adj2" fmla="val -142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Two equivalent ways to specify a string 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258926" y="1480194"/>
            <a:ext cx="2662591" cy="371494"/>
          </a:xfrm>
          <a:prstGeom prst="wedgeRoundRectCallout">
            <a:avLst>
              <a:gd name="adj1" fmla="val -70833"/>
              <a:gd name="adj2" fmla="val -30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integer number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327841" y="2079502"/>
            <a:ext cx="2916591" cy="333532"/>
          </a:xfrm>
          <a:prstGeom prst="wedgeRoundRectCallout">
            <a:avLst>
              <a:gd name="adj1" fmla="val -70833"/>
              <a:gd name="adj2" fmla="val -30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floating point number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967129" y="3866164"/>
            <a:ext cx="2741440" cy="1025367"/>
          </a:xfrm>
          <a:prstGeom prst="wedgeRoundRectCallout">
            <a:avLst>
              <a:gd name="adj1" fmla="val -61782"/>
              <a:gd name="adj2" fmla="val 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Double quotes make it easy to include apostrophes</a:t>
            </a:r>
          </a:p>
        </p:txBody>
      </p:sp>
    </p:spTree>
    <p:extLst>
      <p:ext uri="{BB962C8B-B14F-4D97-AF65-F5344CB8AC3E}">
        <p14:creationId xmlns:p14="http://schemas.microsoft.com/office/powerpoint/2010/main" val="334796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Values have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types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that are determined dynamically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can ask Python to identify the type of a value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Dynamic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776FD-4CBF-6645-AEB6-E5EAA1EE6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65" y="1901911"/>
            <a:ext cx="3842895" cy="40806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2741009" y="5209407"/>
            <a:ext cx="3592058" cy="633481"/>
          </a:xfrm>
          <a:prstGeom prst="wedgeRoundRectCallout">
            <a:avLst>
              <a:gd name="adj1" fmla="val -76660"/>
              <a:gd name="adj2" fmla="val 420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 Why not an int???</a:t>
            </a:r>
          </a:p>
        </p:txBody>
      </p:sp>
    </p:spTree>
    <p:extLst>
      <p:ext uri="{BB962C8B-B14F-4D97-AF65-F5344CB8AC3E}">
        <p14:creationId xmlns:p14="http://schemas.microsoft.com/office/powerpoint/2010/main" val="156016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3.6+ allows optional type hints to specify the expected type of variables and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ignores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type hints at run time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IDEs use the the type hints to warn about potential problems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Optional Type Hints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A59D0D-02AB-FF47-BD0D-ADFA3F74B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73" y="1985666"/>
            <a:ext cx="4190012" cy="288666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136444" y="3917942"/>
            <a:ext cx="3255040" cy="817423"/>
          </a:xfrm>
          <a:prstGeom prst="wedgeRoundRectCallout">
            <a:avLst>
              <a:gd name="adj1" fmla="val -62203"/>
              <a:gd name="adj2" fmla="val 331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What???  We defined ‘an_integer’ to be an int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49BB257-CF20-9947-85DF-76E9C9A6E45F}"/>
              </a:ext>
            </a:extLst>
          </p:cNvPr>
          <p:cNvSpPr/>
          <p:nvPr/>
        </p:nvSpPr>
        <p:spPr>
          <a:xfrm>
            <a:off x="5238065" y="2685832"/>
            <a:ext cx="3255040" cy="817423"/>
          </a:xfrm>
          <a:prstGeom prst="wedgeRoundRectCallout">
            <a:avLst>
              <a:gd name="adj1" fmla="val -62203"/>
              <a:gd name="adj2" fmla="val 331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Plus1 expects to be passed one int and returns an int</a:t>
            </a:r>
          </a:p>
        </p:txBody>
      </p:sp>
    </p:spTree>
    <p:extLst>
      <p:ext uri="{BB962C8B-B14F-4D97-AF65-F5344CB8AC3E}">
        <p14:creationId xmlns:p14="http://schemas.microsoft.com/office/powerpoint/2010/main" val="45719239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142604</TotalTime>
  <Words>2887</Words>
  <Application>Microsoft Macintosh PowerPoint</Application>
  <PresentationFormat>On-screen Show (4:3)</PresentationFormat>
  <Paragraphs>1019</Paragraphs>
  <Slides>68</Slides>
  <Notes>68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68</vt:i4>
      </vt:variant>
    </vt:vector>
  </HeadingPairs>
  <TitlesOfParts>
    <vt:vector size="85" baseType="lpstr">
      <vt:lpstr>Arial</vt:lpstr>
      <vt:lpstr>Calibri</vt:lpstr>
      <vt:lpstr>Century Gothic</vt:lpstr>
      <vt:lpstr>Courier</vt:lpstr>
      <vt:lpstr>Courier New</vt:lpstr>
      <vt:lpstr>Gill Sans MT</vt:lpstr>
      <vt:lpstr>Stencil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Just for fun…</vt:lpstr>
      <vt:lpstr>Talking to Python</vt:lpstr>
      <vt:lpstr>Comments: Note to self!</vt:lpstr>
      <vt:lpstr>Python primitives (Py ingredients)</vt:lpstr>
      <vt:lpstr>Dynamic typing</vt:lpstr>
      <vt:lpstr>Optional Type Hints</vt:lpstr>
      <vt:lpstr>Optional Type Hints</vt:lpstr>
      <vt:lpstr>Why specify type hints?</vt:lpstr>
      <vt:lpstr>Python keywords (reserved words)</vt:lpstr>
      <vt:lpstr>Python statements</vt:lpstr>
      <vt:lpstr>Python expressions</vt:lpstr>
      <vt:lpstr>Assignment statements</vt:lpstr>
      <vt:lpstr>Getting input from the user</vt:lpstr>
      <vt:lpstr>Printing output to the user</vt:lpstr>
      <vt:lpstr>Functions</vt:lpstr>
      <vt:lpstr>Functions: hello</vt:lpstr>
      <vt:lpstr>Functions: n2</vt:lpstr>
      <vt:lpstr>Functions: n2 </vt:lpstr>
      <vt:lpstr>Function definitions</vt:lpstr>
      <vt:lpstr>Python whitespace</vt:lpstr>
      <vt:lpstr>Documenting functions</vt:lpstr>
      <vt:lpstr>Fruitful functions</vt:lpstr>
      <vt:lpstr>Your turn</vt:lpstr>
      <vt:lpstr>Recursive Functions</vt:lpstr>
      <vt:lpstr>Boolean values</vt:lpstr>
      <vt:lpstr>Functions can return True/False</vt:lpstr>
      <vt:lpstr>Comparison operators</vt:lpstr>
      <vt:lpstr>Logical operators</vt:lpstr>
      <vt:lpstr>Truth tables for logical operators</vt:lpstr>
      <vt:lpstr>Short circuiting</vt:lpstr>
      <vt:lpstr>Short circuiting: or(disjunctions)</vt:lpstr>
      <vt:lpstr>Short circuiting: and(conjunctions)</vt:lpstr>
      <vt:lpstr>if .. then … elif ... else statement</vt:lpstr>
      <vt:lpstr>Nested if statements</vt:lpstr>
      <vt:lpstr>Your turn</vt:lpstr>
      <vt:lpstr>Conditional one liners </vt:lpstr>
      <vt:lpstr>return – Get me out of here</vt:lpstr>
      <vt:lpstr>return – Don’t let this happen to you</vt:lpstr>
      <vt:lpstr>return – Don’t forget me!!!</vt:lpstr>
      <vt:lpstr>while loops</vt:lpstr>
      <vt:lpstr>Write a function… </vt:lpstr>
      <vt:lpstr>break out</vt:lpstr>
      <vt:lpstr>do while?</vt:lpstr>
      <vt:lpstr>for loops</vt:lpstr>
      <vt:lpstr>for (i = 0; i &lt; 3; i++){ }</vt:lpstr>
      <vt:lpstr>PowerPoint Presentation</vt:lpstr>
      <vt:lpstr>Python lists</vt:lpstr>
      <vt:lpstr>Type hints for lists</vt:lpstr>
      <vt:lpstr>Finding an item in a collection</vt:lpstr>
      <vt:lpstr>Python dict maps a key to a value</vt:lpstr>
      <vt:lpstr>Type hints for dicts</vt:lpstr>
      <vt:lpstr>Typical Python Program Files</vt:lpstr>
      <vt:lpstr>__name__ identifies current module</vt:lpstr>
      <vt:lpstr>Is that all?</vt:lpstr>
      <vt:lpstr>Coding style guidelines</vt:lpstr>
      <vt:lpstr>PowerPoint Presentation</vt:lpstr>
      <vt:lpstr>Integrated Development Environments</vt:lpstr>
      <vt:lpstr>Canopy</vt:lpstr>
      <vt:lpstr>Visual Studio Code</vt:lpstr>
      <vt:lpstr>PyCharm</vt:lpstr>
      <vt:lpstr>Jupyter Notebook</vt:lpstr>
      <vt:lpstr>Debugging Jupyter Notebooks</vt:lpstr>
      <vt:lpstr>IDE Summary</vt:lpstr>
      <vt:lpstr>Optional review sessions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1674</cp:revision>
  <cp:lastPrinted>2014-07-29T20:42:09Z</cp:lastPrinted>
  <dcterms:created xsi:type="dcterms:W3CDTF">2013-11-01T14:42:31Z</dcterms:created>
  <dcterms:modified xsi:type="dcterms:W3CDTF">2020-01-23T16:19:57Z</dcterms:modified>
</cp:coreProperties>
</file>